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8288000" cy="10287000"/>
  <p:notesSz cx="6858000" cy="9144000"/>
  <p:embeddedFontLst>
    <p:embeddedFont>
      <p:font typeface="Barlow" panose="00000500000000000000" pitchFamily="2" charset="0"/>
      <p:regular r:id="rId41"/>
    </p:embeddedFont>
    <p:embeddedFont>
      <p:font typeface="Barlow Bold" panose="00000800000000000000" charset="0"/>
      <p:regular r:id="rId42"/>
    </p:embeddedFont>
    <p:embeddedFont>
      <p:font typeface="Public Sans" panose="020B0604020202020204" charset="0"/>
      <p:regular r:id="rId43"/>
    </p:embeddedFont>
    <p:embeddedFont>
      <p:font typeface="Public Sans Bold" panose="020B0604020202020204" charset="0"/>
      <p:regular r:id="rId44"/>
    </p:embeddedFont>
    <p:embeddedFont>
      <p:font typeface="Public Sans Medium"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2" d="100"/>
          <a:sy n="42" d="100"/>
        </p:scale>
        <p:origin x="78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FinBERT</a:t>
            </a:r>
            <a:r>
              <a:rPr lang="en-US" dirty="0"/>
              <a:t> représente une </a:t>
            </a:r>
            <a:r>
              <a:rPr lang="en-US" dirty="0" err="1"/>
              <a:t>avancée</a:t>
            </a:r>
            <a:r>
              <a:rPr lang="en-US" dirty="0"/>
              <a:t> significative dans </a:t>
            </a:r>
            <a:r>
              <a:rPr lang="en-US" dirty="0" err="1"/>
              <a:t>l'application</a:t>
            </a:r>
            <a:r>
              <a:rPr lang="en-US" dirty="0"/>
              <a:t> des </a:t>
            </a:r>
            <a:r>
              <a:rPr lang="en-US" dirty="0" err="1"/>
              <a:t>modèles</a:t>
            </a:r>
            <a:r>
              <a:rPr lang="en-US" dirty="0"/>
              <a:t> de </a:t>
            </a:r>
            <a:r>
              <a:rPr lang="en-US" dirty="0" err="1"/>
              <a:t>langage</a:t>
            </a:r>
            <a:r>
              <a:rPr lang="en-US" dirty="0"/>
              <a:t> au </a:t>
            </a:r>
            <a:r>
              <a:rPr lang="en-US" dirty="0" err="1"/>
              <a:t>domaine</a:t>
            </a:r>
            <a:r>
              <a:rPr lang="en-US" dirty="0"/>
              <a:t> financier. Ses performances </a:t>
            </a:r>
            <a:r>
              <a:rPr lang="en-US" dirty="0" err="1"/>
              <a:t>supérieures</a:t>
            </a:r>
            <a:r>
              <a:rPr lang="en-US" dirty="0"/>
              <a:t> sur des </a:t>
            </a:r>
            <a:r>
              <a:rPr lang="en-US" dirty="0" err="1"/>
              <a:t>tâches</a:t>
            </a:r>
            <a:r>
              <a:rPr lang="en-US" dirty="0"/>
              <a:t> </a:t>
            </a:r>
            <a:r>
              <a:rPr lang="en-US" dirty="0" err="1"/>
              <a:t>spécifiques</a:t>
            </a:r>
            <a:r>
              <a:rPr lang="en-US" dirty="0"/>
              <a:t> en font un outil </a:t>
            </a:r>
            <a:r>
              <a:rPr lang="en-US" dirty="0" err="1"/>
              <a:t>précieux</a:t>
            </a:r>
            <a:r>
              <a:rPr lang="en-US" dirty="0"/>
              <a:t> pour les </a:t>
            </a:r>
            <a:r>
              <a:rPr lang="en-US" dirty="0" err="1"/>
              <a:t>professionnels</a:t>
            </a:r>
            <a:r>
              <a:rPr lang="en-US" dirty="0"/>
              <a:t> de la finance.</a:t>
            </a:r>
          </a:p>
          <a:p>
            <a:r>
              <a:rPr lang="en-US" dirty="0"/>
              <a:t>Cependant, des défis subsistent, notamment en </a:t>
            </a:r>
            <a:r>
              <a:rPr lang="en-US" dirty="0" err="1"/>
              <a:t>termes</a:t>
            </a:r>
            <a:r>
              <a:rPr lang="en-US" dirty="0"/>
              <a:t> de </a:t>
            </a:r>
            <a:r>
              <a:rPr lang="en-US" dirty="0" err="1"/>
              <a:t>généralisation</a:t>
            </a:r>
            <a:r>
              <a:rPr lang="en-US" dirty="0"/>
              <a:t> et de </a:t>
            </a:r>
            <a:r>
              <a:rPr lang="en-US" dirty="0" err="1"/>
              <a:t>coût</a:t>
            </a:r>
            <a:r>
              <a:rPr lang="en-US" dirty="0"/>
              <a:t> de </a:t>
            </a:r>
            <a:r>
              <a:rPr lang="en-US" dirty="0" err="1"/>
              <a:t>calcul</a:t>
            </a:r>
            <a:r>
              <a:rPr lang="en-US" dirty="0"/>
              <a:t>. Les futures </a:t>
            </a:r>
            <a:r>
              <a:rPr lang="en-US" dirty="0" err="1"/>
              <a:t>recherches</a:t>
            </a:r>
            <a:r>
              <a:rPr lang="en-US" dirty="0"/>
              <a:t> </a:t>
            </a:r>
            <a:r>
              <a:rPr lang="en-US" dirty="0" err="1"/>
              <a:t>devront</a:t>
            </a:r>
            <a:r>
              <a:rPr lang="en-US" dirty="0"/>
              <a:t> se </a:t>
            </a:r>
            <a:r>
              <a:rPr lang="en-US" dirty="0" err="1"/>
              <a:t>concentrer</a:t>
            </a:r>
            <a:r>
              <a:rPr lang="en-US" dirty="0"/>
              <a:t> sur </a:t>
            </a:r>
            <a:r>
              <a:rPr lang="en-US" dirty="0" err="1"/>
              <a:t>l'amélioration</a:t>
            </a:r>
            <a:r>
              <a:rPr lang="en-US" dirty="0"/>
              <a:t> de </a:t>
            </a:r>
            <a:r>
              <a:rPr lang="en-US" dirty="0" err="1"/>
              <a:t>ces</a:t>
            </a:r>
            <a:r>
              <a:rPr lang="en-US" dirty="0"/>
              <a:t> aspects pour </a:t>
            </a:r>
            <a:r>
              <a:rPr lang="en-US" dirty="0" err="1"/>
              <a:t>rendre</a:t>
            </a:r>
            <a:r>
              <a:rPr lang="en-US" dirty="0"/>
              <a:t> </a:t>
            </a:r>
            <a:r>
              <a:rPr lang="en-US" dirty="0" err="1"/>
              <a:t>FinBERT</a:t>
            </a:r>
            <a:r>
              <a:rPr lang="en-US" dirty="0"/>
              <a:t> encore plus accessible et </a:t>
            </a:r>
            <a:r>
              <a:rPr lang="en-US" dirty="0" err="1"/>
              <a:t>efficace</a:t>
            </a:r>
            <a:r>
              <a:rPr lang="en-US" dirty="0"/>
              <a:t>.</a:t>
            </a:r>
          </a:p>
          <a:p>
            <a:r>
              <a:rPr lang="en-US" dirty="0"/>
              <a:t>En conclusion, </a:t>
            </a:r>
            <a:r>
              <a:rPr lang="en-US" dirty="0" err="1"/>
              <a:t>FinBERT</a:t>
            </a:r>
            <a:r>
              <a:rPr lang="en-US" dirty="0"/>
              <a:t> </a:t>
            </a:r>
            <a:r>
              <a:rPr lang="en-US" dirty="0" err="1"/>
              <a:t>ouvre</a:t>
            </a:r>
            <a:r>
              <a:rPr lang="en-US" dirty="0"/>
              <a:t> la </a:t>
            </a:r>
            <a:r>
              <a:rPr lang="en-US" dirty="0" err="1"/>
              <a:t>voie</a:t>
            </a:r>
            <a:r>
              <a:rPr lang="en-US" dirty="0"/>
              <a:t> à de </a:t>
            </a:r>
            <a:r>
              <a:rPr lang="en-US" dirty="0" err="1"/>
              <a:t>nouvelles</a:t>
            </a:r>
            <a:r>
              <a:rPr lang="en-US" dirty="0"/>
              <a:t> </a:t>
            </a:r>
            <a:r>
              <a:rPr lang="en-US" dirty="0" err="1"/>
              <a:t>opportunités</a:t>
            </a:r>
            <a:r>
              <a:rPr lang="en-US" dirty="0"/>
              <a:t> pour </a:t>
            </a:r>
            <a:r>
              <a:rPr lang="en-US" dirty="0" err="1"/>
              <a:t>l'analyse</a:t>
            </a:r>
            <a:r>
              <a:rPr lang="en-US" dirty="0"/>
              <a:t> </a:t>
            </a:r>
            <a:r>
              <a:rPr lang="en-US" dirty="0" err="1"/>
              <a:t>automatisée</a:t>
            </a:r>
            <a:r>
              <a:rPr lang="en-US" dirty="0"/>
              <a:t> des données </a:t>
            </a:r>
            <a:r>
              <a:rPr lang="en-US" dirty="0" err="1"/>
              <a:t>financières</a:t>
            </a:r>
            <a:r>
              <a:rPr lang="en-US" dirty="0"/>
              <a:t>, avec des implications majeures pour </a:t>
            </a:r>
            <a:r>
              <a:rPr lang="en-US" dirty="0" err="1"/>
              <a:t>l'industrie</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9.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0.svg"/></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733924" y="6971250"/>
            <a:ext cx="21755848" cy="4174349"/>
            <a:chOff x="0" y="0"/>
            <a:chExt cx="7796805" cy="1495993"/>
          </a:xfrm>
        </p:grpSpPr>
        <p:sp>
          <p:nvSpPr>
            <p:cNvPr id="4" name="Freeform 4"/>
            <p:cNvSpPr/>
            <p:nvPr/>
          </p:nvSpPr>
          <p:spPr>
            <a:xfrm>
              <a:off x="0" y="0"/>
              <a:ext cx="7796805" cy="1495993"/>
            </a:xfrm>
            <a:custGeom>
              <a:avLst/>
              <a:gdLst/>
              <a:ahLst/>
              <a:cxnLst/>
              <a:rect l="l" t="t" r="r" b="b"/>
              <a:pathLst>
                <a:path w="7796805" h="1495993">
                  <a:moveTo>
                    <a:pt x="0" y="0"/>
                  </a:moveTo>
                  <a:lnTo>
                    <a:pt x="7796805" y="0"/>
                  </a:lnTo>
                  <a:lnTo>
                    <a:pt x="7796805" y="1495993"/>
                  </a:lnTo>
                  <a:lnTo>
                    <a:pt x="0" y="1495993"/>
                  </a:lnTo>
                  <a:close/>
                </a:path>
              </a:pathLst>
            </a:custGeom>
            <a:solidFill>
              <a:srgbClr val="3A855D"/>
            </a:solidFill>
          </p:spPr>
        </p:sp>
        <p:sp>
          <p:nvSpPr>
            <p:cNvPr id="5" name="TextBox 5"/>
            <p:cNvSpPr txBox="1"/>
            <p:nvPr/>
          </p:nvSpPr>
          <p:spPr>
            <a:xfrm>
              <a:off x="0" y="-28575"/>
              <a:ext cx="7796805" cy="1524568"/>
            </a:xfrm>
            <a:prstGeom prst="rect">
              <a:avLst/>
            </a:prstGeom>
          </p:spPr>
          <p:txBody>
            <a:bodyPr lIns="50800" tIns="50800" rIns="50800" bIns="50800" rtlCol="0" anchor="ctr"/>
            <a:lstStyle/>
            <a:p>
              <a:pPr algn="ctr">
                <a:lnSpc>
                  <a:spcPts val="1960"/>
                </a:lnSpc>
                <a:spcBef>
                  <a:spcPct val="0"/>
                </a:spcBef>
              </a:pPr>
              <a:endParaRPr/>
            </a:p>
          </p:txBody>
        </p:sp>
      </p:grpSp>
      <p:sp>
        <p:nvSpPr>
          <p:cNvPr id="6" name="Freeform 6"/>
          <p:cNvSpPr/>
          <p:nvPr/>
        </p:nvSpPr>
        <p:spPr>
          <a:xfrm>
            <a:off x="-908245" y="8138472"/>
            <a:ext cx="20104489" cy="5523017"/>
          </a:xfrm>
          <a:custGeom>
            <a:avLst/>
            <a:gdLst/>
            <a:ahLst/>
            <a:cxnLst/>
            <a:rect l="l" t="t" r="r" b="b"/>
            <a:pathLst>
              <a:path w="20104489" h="5523017">
                <a:moveTo>
                  <a:pt x="0" y="0"/>
                </a:moveTo>
                <a:lnTo>
                  <a:pt x="20104490" y="0"/>
                </a:lnTo>
                <a:lnTo>
                  <a:pt x="20104490" y="5523017"/>
                </a:lnTo>
                <a:lnTo>
                  <a:pt x="0" y="5523017"/>
                </a:lnTo>
                <a:lnTo>
                  <a:pt x="0" y="0"/>
                </a:lnTo>
                <a:close/>
              </a:path>
            </a:pathLst>
          </a:custGeom>
          <a:blipFill>
            <a:blip r:embed="rId3"/>
            <a:stretch>
              <a:fillRect t="-144363" r="-9035" b="-20568"/>
            </a:stretch>
          </a:blipFill>
        </p:spPr>
      </p:sp>
      <p:sp>
        <p:nvSpPr>
          <p:cNvPr id="7" name="TextBox 7"/>
          <p:cNvSpPr txBox="1"/>
          <p:nvPr/>
        </p:nvSpPr>
        <p:spPr>
          <a:xfrm>
            <a:off x="4517423" y="1917715"/>
            <a:ext cx="11652482" cy="4870324"/>
          </a:xfrm>
          <a:prstGeom prst="rect">
            <a:avLst/>
          </a:prstGeom>
        </p:spPr>
        <p:txBody>
          <a:bodyPr lIns="0" tIns="0" rIns="0" bIns="0" rtlCol="0" anchor="t">
            <a:spAutoFit/>
          </a:bodyPr>
          <a:lstStyle/>
          <a:p>
            <a:pPr algn="ctr">
              <a:lnSpc>
                <a:spcPts val="9546"/>
              </a:lnSpc>
            </a:pPr>
            <a:r>
              <a:rPr lang="en-US" sz="8600" spc="-137">
                <a:solidFill>
                  <a:srgbClr val="3A855D"/>
                </a:solidFill>
                <a:latin typeface="Public Sans"/>
                <a:ea typeface="Public Sans"/>
                <a:cs typeface="Public Sans"/>
                <a:sym typeface="Public Sans"/>
              </a:rPr>
              <a:t>FinBERT : Un modèle de langage pour l'analyse financière</a:t>
            </a:r>
          </a:p>
          <a:p>
            <a:pPr algn="ctr">
              <a:lnSpc>
                <a:spcPts val="9546"/>
              </a:lnSpc>
            </a:pPr>
            <a:endParaRPr lang="en-US" sz="8600" spc="-137">
              <a:solidFill>
                <a:srgbClr val="3A855D"/>
              </a:solidFill>
              <a:latin typeface="Public Sans"/>
              <a:ea typeface="Public Sans"/>
              <a:cs typeface="Public Sans"/>
              <a:sym typeface="Public Sans"/>
            </a:endParaRPr>
          </a:p>
        </p:txBody>
      </p:sp>
      <p:sp>
        <p:nvSpPr>
          <p:cNvPr id="8" name="Freeform 8"/>
          <p:cNvSpPr/>
          <p:nvPr/>
        </p:nvSpPr>
        <p:spPr>
          <a:xfrm>
            <a:off x="16914402" y="322437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0" name="Freeform 10"/>
          <p:cNvSpPr/>
          <p:nvPr/>
        </p:nvSpPr>
        <p:spPr>
          <a:xfrm>
            <a:off x="2347801" y="1880795"/>
            <a:ext cx="2169622" cy="4114800"/>
          </a:xfrm>
          <a:custGeom>
            <a:avLst/>
            <a:gdLst/>
            <a:ahLst/>
            <a:cxnLst/>
            <a:rect l="l" t="t" r="r" b="b"/>
            <a:pathLst>
              <a:path w="2169622" h="4114800">
                <a:moveTo>
                  <a:pt x="0" y="0"/>
                </a:moveTo>
                <a:lnTo>
                  <a:pt x="2169622" y="0"/>
                </a:lnTo>
                <a:lnTo>
                  <a:pt x="216962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0" y="17618"/>
            <a:ext cx="2705964" cy="1376858"/>
          </a:xfrm>
          <a:custGeom>
            <a:avLst/>
            <a:gdLst/>
            <a:ahLst/>
            <a:cxnLst/>
            <a:rect l="l" t="t" r="r" b="b"/>
            <a:pathLst>
              <a:path w="2705964" h="1376858">
                <a:moveTo>
                  <a:pt x="0" y="0"/>
                </a:moveTo>
                <a:lnTo>
                  <a:pt x="2705964" y="0"/>
                </a:lnTo>
                <a:lnTo>
                  <a:pt x="2705964" y="1376858"/>
                </a:lnTo>
                <a:lnTo>
                  <a:pt x="0" y="1376858"/>
                </a:lnTo>
                <a:lnTo>
                  <a:pt x="0" y="0"/>
                </a:lnTo>
                <a:close/>
              </a:path>
            </a:pathLst>
          </a:custGeom>
          <a:blipFill>
            <a:blip r:embed="rId10"/>
            <a:stretch>
              <a:fillRect/>
            </a:stretch>
          </a:blipFill>
        </p:spPr>
      </p:sp>
      <p:sp>
        <p:nvSpPr>
          <p:cNvPr id="12" name="Freeform 12"/>
          <p:cNvSpPr/>
          <p:nvPr/>
        </p:nvSpPr>
        <p:spPr>
          <a:xfrm>
            <a:off x="15130844" y="0"/>
            <a:ext cx="3157156" cy="1394476"/>
          </a:xfrm>
          <a:custGeom>
            <a:avLst/>
            <a:gdLst/>
            <a:ahLst/>
            <a:cxnLst/>
            <a:rect l="l" t="t" r="r" b="b"/>
            <a:pathLst>
              <a:path w="3157156" h="1394476">
                <a:moveTo>
                  <a:pt x="0" y="0"/>
                </a:moveTo>
                <a:lnTo>
                  <a:pt x="3157156" y="0"/>
                </a:lnTo>
                <a:lnTo>
                  <a:pt x="3157156" y="1394476"/>
                </a:lnTo>
                <a:lnTo>
                  <a:pt x="0" y="1394476"/>
                </a:lnTo>
                <a:lnTo>
                  <a:pt x="0" y="0"/>
                </a:lnTo>
                <a:close/>
              </a:path>
            </a:pathLst>
          </a:custGeom>
          <a:blipFill>
            <a:blip r:embed="rId11"/>
            <a:stretch>
              <a:fillRect/>
            </a:stretch>
          </a:blipFill>
        </p:spPr>
      </p:sp>
      <p:sp>
        <p:nvSpPr>
          <p:cNvPr id="13" name="TextBox 13"/>
          <p:cNvSpPr txBox="1"/>
          <p:nvPr/>
        </p:nvSpPr>
        <p:spPr>
          <a:xfrm>
            <a:off x="587662" y="7051235"/>
            <a:ext cx="3088205" cy="1031308"/>
          </a:xfrm>
          <a:prstGeom prst="rect">
            <a:avLst/>
          </a:prstGeom>
        </p:spPr>
        <p:txBody>
          <a:bodyPr lIns="0" tIns="0" rIns="0" bIns="0" rtlCol="0" anchor="t">
            <a:spAutoFit/>
          </a:bodyPr>
          <a:lstStyle/>
          <a:p>
            <a:pPr algn="l">
              <a:lnSpc>
                <a:spcPts val="4214"/>
              </a:lnSpc>
            </a:pPr>
            <a:r>
              <a:rPr lang="en-US" sz="3010" b="1" spc="12" dirty="0" err="1">
                <a:solidFill>
                  <a:srgbClr val="FFFFFF"/>
                </a:solidFill>
                <a:latin typeface="Public Sans Bold"/>
                <a:ea typeface="Public Sans Bold"/>
                <a:cs typeface="Public Sans Bold"/>
                <a:sym typeface="Public Sans Bold"/>
              </a:rPr>
              <a:t>Présenté</a:t>
            </a:r>
            <a:r>
              <a:rPr lang="en-US" sz="3010" b="1" spc="12" dirty="0">
                <a:solidFill>
                  <a:srgbClr val="FFFFFF"/>
                </a:solidFill>
                <a:latin typeface="Public Sans Bold"/>
                <a:ea typeface="Public Sans Bold"/>
                <a:cs typeface="Public Sans Bold"/>
                <a:sym typeface="Public Sans Bold"/>
              </a:rPr>
              <a:t> par :</a:t>
            </a:r>
          </a:p>
          <a:p>
            <a:pPr algn="l">
              <a:lnSpc>
                <a:spcPts val="4214"/>
              </a:lnSpc>
            </a:pPr>
            <a:r>
              <a:rPr lang="en-US" sz="3010" spc="12" dirty="0">
                <a:solidFill>
                  <a:srgbClr val="FFFFFF"/>
                </a:solidFill>
                <a:latin typeface="Public Sans"/>
                <a:ea typeface="Public Sans"/>
                <a:cs typeface="Public Sans"/>
                <a:sym typeface="Public Sans"/>
              </a:rPr>
              <a:t>Miftah </a:t>
            </a:r>
            <a:r>
              <a:rPr lang="en-US" sz="3010" spc="12" dirty="0" err="1">
                <a:solidFill>
                  <a:srgbClr val="FFFFFF"/>
                </a:solidFill>
                <a:latin typeface="Public Sans"/>
                <a:ea typeface="Public Sans"/>
                <a:cs typeface="Public Sans"/>
                <a:sym typeface="Public Sans"/>
              </a:rPr>
              <a:t>Kaoutar</a:t>
            </a:r>
            <a:endParaRPr lang="en-US" sz="3010" spc="12" dirty="0">
              <a:solidFill>
                <a:srgbClr val="FFFFFF"/>
              </a:solidFill>
              <a:latin typeface="Public Sans"/>
              <a:ea typeface="Public Sans"/>
              <a:cs typeface="Public Sans"/>
              <a:sym typeface="Public Sans"/>
            </a:endParaRPr>
          </a:p>
        </p:txBody>
      </p:sp>
      <p:sp>
        <p:nvSpPr>
          <p:cNvPr id="14" name="TextBox 14"/>
          <p:cNvSpPr txBox="1"/>
          <p:nvPr/>
        </p:nvSpPr>
        <p:spPr>
          <a:xfrm>
            <a:off x="13354653" y="7051235"/>
            <a:ext cx="4687243" cy="1599932"/>
          </a:xfrm>
          <a:prstGeom prst="rect">
            <a:avLst/>
          </a:prstGeom>
        </p:spPr>
        <p:txBody>
          <a:bodyPr lIns="0" tIns="0" rIns="0" bIns="0" rtlCol="0" anchor="t">
            <a:spAutoFit/>
          </a:bodyPr>
          <a:lstStyle/>
          <a:p>
            <a:pPr algn="l">
              <a:lnSpc>
                <a:spcPts val="4214"/>
              </a:lnSpc>
            </a:pPr>
            <a:r>
              <a:rPr lang="en-US" sz="3010" b="1" spc="-66">
                <a:solidFill>
                  <a:srgbClr val="FFFFFF"/>
                </a:solidFill>
                <a:latin typeface="Public Sans Bold"/>
                <a:ea typeface="Public Sans Bold"/>
                <a:cs typeface="Public Sans Bold"/>
                <a:sym typeface="Public Sans Bold"/>
              </a:rPr>
              <a:t>Encadré par :</a:t>
            </a:r>
          </a:p>
          <a:p>
            <a:pPr algn="l">
              <a:lnSpc>
                <a:spcPts val="4214"/>
              </a:lnSpc>
            </a:pPr>
            <a:r>
              <a:rPr lang="en-US" sz="3010" spc="-66">
                <a:solidFill>
                  <a:srgbClr val="FFFFFF"/>
                </a:solidFill>
                <a:latin typeface="Public Sans"/>
                <a:ea typeface="Public Sans"/>
                <a:cs typeface="Public Sans"/>
                <a:sym typeface="Public Sans"/>
              </a:rPr>
              <a:t> Pr. El habib Ben lahmar</a:t>
            </a:r>
          </a:p>
          <a:p>
            <a:pPr algn="l">
              <a:lnSpc>
                <a:spcPts val="4214"/>
              </a:lnSpc>
              <a:spcBef>
                <a:spcPct val="0"/>
              </a:spcBef>
            </a:pPr>
            <a:endParaRPr lang="en-US" sz="3010" spc="-66">
              <a:solidFill>
                <a:srgbClr val="FFFFFF"/>
              </a:solidFill>
              <a:latin typeface="Public Sans"/>
              <a:ea typeface="Public Sans"/>
              <a:cs typeface="Public Sans"/>
              <a:sym typeface="Public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489796" y="276640"/>
            <a:ext cx="17020405" cy="9567237"/>
            <a:chOff x="0" y="0"/>
            <a:chExt cx="4482740" cy="2519766"/>
          </a:xfrm>
        </p:grpSpPr>
        <p:sp>
          <p:nvSpPr>
            <p:cNvPr id="4" name="Freeform 4"/>
            <p:cNvSpPr/>
            <p:nvPr/>
          </p:nvSpPr>
          <p:spPr>
            <a:xfrm>
              <a:off x="0" y="0"/>
              <a:ext cx="4482740" cy="2519766"/>
            </a:xfrm>
            <a:custGeom>
              <a:avLst/>
              <a:gdLst/>
              <a:ahLst/>
              <a:cxnLst/>
              <a:rect l="l" t="t" r="r" b="b"/>
              <a:pathLst>
                <a:path w="4482740" h="2519766">
                  <a:moveTo>
                    <a:pt x="6823" y="0"/>
                  </a:moveTo>
                  <a:lnTo>
                    <a:pt x="4475917" y="0"/>
                  </a:lnTo>
                  <a:cubicBezTo>
                    <a:pt x="4477727" y="0"/>
                    <a:pt x="4479462" y="719"/>
                    <a:pt x="4480742" y="1998"/>
                  </a:cubicBezTo>
                  <a:cubicBezTo>
                    <a:pt x="4482021" y="3278"/>
                    <a:pt x="4482740" y="5013"/>
                    <a:pt x="4482740" y="6823"/>
                  </a:cubicBezTo>
                  <a:lnTo>
                    <a:pt x="4482740" y="2512943"/>
                  </a:lnTo>
                  <a:cubicBezTo>
                    <a:pt x="4482740" y="2514753"/>
                    <a:pt x="4482021" y="2516488"/>
                    <a:pt x="4480742" y="2517768"/>
                  </a:cubicBezTo>
                  <a:cubicBezTo>
                    <a:pt x="4479462" y="2519047"/>
                    <a:pt x="4477727" y="2519766"/>
                    <a:pt x="4475917" y="2519766"/>
                  </a:cubicBezTo>
                  <a:lnTo>
                    <a:pt x="6823" y="2519766"/>
                  </a:lnTo>
                  <a:cubicBezTo>
                    <a:pt x="5013" y="2519766"/>
                    <a:pt x="3278" y="2519047"/>
                    <a:pt x="1998" y="2517768"/>
                  </a:cubicBezTo>
                  <a:cubicBezTo>
                    <a:pt x="719" y="2516488"/>
                    <a:pt x="0" y="2514753"/>
                    <a:pt x="0" y="2512943"/>
                  </a:cubicBezTo>
                  <a:lnTo>
                    <a:pt x="0" y="6823"/>
                  </a:lnTo>
                  <a:cubicBezTo>
                    <a:pt x="0" y="5013"/>
                    <a:pt x="719" y="3278"/>
                    <a:pt x="1998" y="1998"/>
                  </a:cubicBezTo>
                  <a:cubicBezTo>
                    <a:pt x="3278" y="719"/>
                    <a:pt x="5013" y="0"/>
                    <a:pt x="6823" y="0"/>
                  </a:cubicBezTo>
                  <a:close/>
                </a:path>
              </a:pathLst>
            </a:custGeom>
            <a:solidFill>
              <a:srgbClr val="3A855D"/>
            </a:solidFill>
          </p:spPr>
        </p:sp>
        <p:sp>
          <p:nvSpPr>
            <p:cNvPr id="5" name="TextBox 5"/>
            <p:cNvSpPr txBox="1"/>
            <p:nvPr/>
          </p:nvSpPr>
          <p:spPr>
            <a:xfrm>
              <a:off x="0" y="85725"/>
              <a:ext cx="4482740" cy="2434041"/>
            </a:xfrm>
            <a:prstGeom prst="rect">
              <a:avLst/>
            </a:prstGeom>
          </p:spPr>
          <p:txBody>
            <a:bodyPr lIns="50800" tIns="50800" rIns="50800" bIns="50800" rtlCol="0" anchor="ctr"/>
            <a:lstStyle/>
            <a:p>
              <a:pPr algn="ctr">
                <a:lnSpc>
                  <a:spcPts val="1925"/>
                </a:lnSpc>
              </a:pPr>
              <a:endParaRPr/>
            </a:p>
          </p:txBody>
        </p:sp>
      </p:grpSp>
      <p:sp>
        <p:nvSpPr>
          <p:cNvPr id="6" name="TextBox 6"/>
          <p:cNvSpPr txBox="1"/>
          <p:nvPr/>
        </p:nvSpPr>
        <p:spPr>
          <a:xfrm>
            <a:off x="9139238" y="3794125"/>
            <a:ext cx="9525" cy="441325"/>
          </a:xfrm>
          <a:prstGeom prst="rect">
            <a:avLst/>
          </a:prstGeom>
        </p:spPr>
        <p:txBody>
          <a:bodyPr lIns="0" tIns="0" rIns="0" bIns="0" rtlCol="0" anchor="t">
            <a:spAutoFit/>
          </a:bodyPr>
          <a:lstStyle/>
          <a:p>
            <a:pPr algn="ctr">
              <a:lnSpc>
                <a:spcPts val="3500"/>
              </a:lnSpc>
              <a:spcBef>
                <a:spcPct val="0"/>
              </a:spcBef>
            </a:pPr>
            <a:endParaRPr/>
          </a:p>
        </p:txBody>
      </p:sp>
      <p:sp>
        <p:nvSpPr>
          <p:cNvPr id="7" name="Freeform 7"/>
          <p:cNvSpPr/>
          <p:nvPr/>
        </p:nvSpPr>
        <p:spPr>
          <a:xfrm>
            <a:off x="4938116" y="2717819"/>
            <a:ext cx="8123764" cy="5433992"/>
          </a:xfrm>
          <a:custGeom>
            <a:avLst/>
            <a:gdLst/>
            <a:ahLst/>
            <a:cxnLst/>
            <a:rect l="l" t="t" r="r" b="b"/>
            <a:pathLst>
              <a:path w="8123764" h="5433992">
                <a:moveTo>
                  <a:pt x="0" y="0"/>
                </a:moveTo>
                <a:lnTo>
                  <a:pt x="8123764" y="0"/>
                </a:lnTo>
                <a:lnTo>
                  <a:pt x="8123764" y="5433993"/>
                </a:lnTo>
                <a:lnTo>
                  <a:pt x="0" y="5433993"/>
                </a:lnTo>
                <a:lnTo>
                  <a:pt x="0" y="0"/>
                </a:lnTo>
                <a:close/>
              </a:path>
            </a:pathLst>
          </a:custGeom>
          <a:blipFill>
            <a:blip r:embed="rId3"/>
            <a:stretch>
              <a:fillRect/>
            </a:stretch>
          </a:blipFill>
        </p:spPr>
      </p:sp>
      <p:sp>
        <p:nvSpPr>
          <p:cNvPr id="8" name="TextBox 8"/>
          <p:cNvSpPr txBox="1"/>
          <p:nvPr/>
        </p:nvSpPr>
        <p:spPr>
          <a:xfrm>
            <a:off x="1844105" y="706548"/>
            <a:ext cx="12393309" cy="1562799"/>
          </a:xfrm>
          <a:prstGeom prst="rect">
            <a:avLst/>
          </a:prstGeom>
        </p:spPr>
        <p:txBody>
          <a:bodyPr lIns="0" tIns="0" rIns="0" bIns="0" rtlCol="0" anchor="t">
            <a:spAutoFit/>
          </a:bodyPr>
          <a:lstStyle/>
          <a:p>
            <a:pPr marL="0" lvl="0" indent="0" algn="just">
              <a:lnSpc>
                <a:spcPts val="4161"/>
              </a:lnSpc>
            </a:pPr>
            <a:r>
              <a:rPr lang="en-US" sz="2972" spc="11">
                <a:solidFill>
                  <a:srgbClr val="FFFFFF"/>
                </a:solidFill>
                <a:latin typeface="Barlow"/>
                <a:ea typeface="Barlow"/>
                <a:cs typeface="Barlow"/>
                <a:sym typeface="Barlow"/>
              </a:rPr>
              <a:t>Les LLM peuvent être entraînés pour un certain nombre de tâches. L'une des utilisations les plus connues est leur application en IA générative : ils sont capables de produire un texte de réponse à une invite ou une question.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5437278" y="2520819"/>
            <a:ext cx="7413444" cy="5245361"/>
          </a:xfrm>
          <a:custGeom>
            <a:avLst/>
            <a:gdLst/>
            <a:ahLst/>
            <a:cxnLst/>
            <a:rect l="l" t="t" r="r" b="b"/>
            <a:pathLst>
              <a:path w="7413444" h="5245361">
                <a:moveTo>
                  <a:pt x="0" y="0"/>
                </a:moveTo>
                <a:lnTo>
                  <a:pt x="7413444" y="0"/>
                </a:lnTo>
                <a:lnTo>
                  <a:pt x="7413444" y="5245362"/>
                </a:lnTo>
                <a:lnTo>
                  <a:pt x="0" y="5245362"/>
                </a:lnTo>
                <a:lnTo>
                  <a:pt x="0" y="0"/>
                </a:lnTo>
                <a:close/>
              </a:path>
            </a:pathLst>
          </a:custGeom>
          <a:blipFill>
            <a:blip r:embed="rId3"/>
            <a:stretch>
              <a:fillRect/>
            </a:stretch>
          </a:blipFill>
        </p:spPr>
      </p:sp>
      <p:sp>
        <p:nvSpPr>
          <p:cNvPr id="4" name="Freeform 4"/>
          <p:cNvSpPr/>
          <p:nvPr/>
        </p:nvSpPr>
        <p:spPr>
          <a:xfrm>
            <a:off x="2732200" y="2010198"/>
            <a:ext cx="11697880" cy="8276802"/>
          </a:xfrm>
          <a:custGeom>
            <a:avLst/>
            <a:gdLst/>
            <a:ahLst/>
            <a:cxnLst/>
            <a:rect l="l" t="t" r="r" b="b"/>
            <a:pathLst>
              <a:path w="11697880" h="8276802">
                <a:moveTo>
                  <a:pt x="0" y="0"/>
                </a:moveTo>
                <a:lnTo>
                  <a:pt x="11697880" y="0"/>
                </a:lnTo>
                <a:lnTo>
                  <a:pt x="11697880" y="8276802"/>
                </a:lnTo>
                <a:lnTo>
                  <a:pt x="0" y="8276802"/>
                </a:lnTo>
                <a:lnTo>
                  <a:pt x="0" y="0"/>
                </a:lnTo>
                <a:close/>
              </a:path>
            </a:pathLst>
          </a:custGeom>
          <a:blipFill>
            <a:blip r:embed="rId3"/>
            <a:stretch>
              <a:fillRect/>
            </a:stretch>
          </a:blipFill>
        </p:spPr>
      </p:sp>
      <p:sp>
        <p:nvSpPr>
          <p:cNvPr id="5" name="TextBox 5"/>
          <p:cNvSpPr txBox="1"/>
          <p:nvPr/>
        </p:nvSpPr>
        <p:spPr>
          <a:xfrm>
            <a:off x="9139238" y="3794125"/>
            <a:ext cx="9525" cy="441325"/>
          </a:xfrm>
          <a:prstGeom prst="rect">
            <a:avLst/>
          </a:prstGeom>
        </p:spPr>
        <p:txBody>
          <a:bodyPr lIns="0" tIns="0" rIns="0" bIns="0" rtlCol="0" anchor="t">
            <a:spAutoFit/>
          </a:bodyPr>
          <a:lstStyle/>
          <a:p>
            <a:pPr algn="ctr">
              <a:lnSpc>
                <a:spcPts val="3500"/>
              </a:lnSpc>
              <a:spcBef>
                <a:spcPct val="0"/>
              </a:spcBef>
            </a:pPr>
            <a:endParaRPr/>
          </a:p>
        </p:txBody>
      </p:sp>
      <p:sp>
        <p:nvSpPr>
          <p:cNvPr id="6" name="TextBox 6"/>
          <p:cNvSpPr txBox="1"/>
          <p:nvPr/>
        </p:nvSpPr>
        <p:spPr>
          <a:xfrm>
            <a:off x="1844105" y="265899"/>
            <a:ext cx="12393309" cy="1313880"/>
          </a:xfrm>
          <a:prstGeom prst="rect">
            <a:avLst/>
          </a:prstGeom>
        </p:spPr>
        <p:txBody>
          <a:bodyPr lIns="0" tIns="0" rIns="0" bIns="0" rtlCol="0" anchor="t">
            <a:spAutoFit/>
          </a:bodyPr>
          <a:lstStyle/>
          <a:p>
            <a:pPr marL="0" lvl="0" indent="0" algn="ctr">
              <a:lnSpc>
                <a:spcPts val="5281"/>
              </a:lnSpc>
            </a:pPr>
            <a:r>
              <a:rPr lang="en-US" sz="3772" b="1" spc="15">
                <a:solidFill>
                  <a:srgbClr val="3A855D"/>
                </a:solidFill>
                <a:latin typeface="Barlow Bold"/>
                <a:ea typeface="Barlow Bold"/>
                <a:cs typeface="Barlow Bold"/>
                <a:sym typeface="Barlow Bold"/>
              </a:rPr>
              <a:t>Ce tableau présente une vue d'ensemble des forces et des faiblesses des LLMs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407336" y="735306"/>
            <a:ext cx="5859210" cy="8816388"/>
          </a:xfrm>
          <a:custGeom>
            <a:avLst/>
            <a:gdLst/>
            <a:ahLst/>
            <a:cxnLst/>
            <a:rect l="l" t="t" r="r" b="b"/>
            <a:pathLst>
              <a:path w="5859210" h="8816388">
                <a:moveTo>
                  <a:pt x="0" y="0"/>
                </a:moveTo>
                <a:lnTo>
                  <a:pt x="5859210" y="0"/>
                </a:lnTo>
                <a:lnTo>
                  <a:pt x="5859210" y="8816388"/>
                </a:lnTo>
                <a:lnTo>
                  <a:pt x="0" y="8816388"/>
                </a:lnTo>
                <a:lnTo>
                  <a:pt x="0" y="0"/>
                </a:lnTo>
                <a:close/>
              </a:path>
            </a:pathLst>
          </a:custGeom>
          <a:blipFill>
            <a:blip r:embed="rId3"/>
            <a:stretch>
              <a:fillRect/>
            </a:stretch>
          </a:blipFill>
        </p:spPr>
      </p:sp>
      <p:sp>
        <p:nvSpPr>
          <p:cNvPr id="4" name="TextBox 4"/>
          <p:cNvSpPr txBox="1"/>
          <p:nvPr/>
        </p:nvSpPr>
        <p:spPr>
          <a:xfrm>
            <a:off x="9139238" y="3794125"/>
            <a:ext cx="9525" cy="441325"/>
          </a:xfrm>
          <a:prstGeom prst="rect">
            <a:avLst/>
          </a:prstGeom>
        </p:spPr>
        <p:txBody>
          <a:bodyPr lIns="0" tIns="0" rIns="0" bIns="0" rtlCol="0" anchor="t">
            <a:spAutoFit/>
          </a:bodyPr>
          <a:lstStyle/>
          <a:p>
            <a:pPr algn="ctr">
              <a:lnSpc>
                <a:spcPts val="3500"/>
              </a:lnSpc>
              <a:spcBef>
                <a:spcPct val="0"/>
              </a:spcBef>
            </a:pPr>
            <a:endParaRPr/>
          </a:p>
        </p:txBody>
      </p:sp>
      <p:sp>
        <p:nvSpPr>
          <p:cNvPr id="5" name="TextBox 5"/>
          <p:cNvSpPr txBox="1"/>
          <p:nvPr/>
        </p:nvSpPr>
        <p:spPr>
          <a:xfrm>
            <a:off x="7266546" y="3276600"/>
            <a:ext cx="12393309" cy="1717676"/>
          </a:xfrm>
          <a:prstGeom prst="rect">
            <a:avLst/>
          </a:prstGeom>
        </p:spPr>
        <p:txBody>
          <a:bodyPr lIns="0" tIns="0" rIns="0" bIns="0" rtlCol="0" anchor="t">
            <a:spAutoFit/>
          </a:bodyPr>
          <a:lstStyle/>
          <a:p>
            <a:pPr marL="0" lvl="0" indent="0" algn="ctr">
              <a:lnSpc>
                <a:spcPts val="13999"/>
              </a:lnSpc>
            </a:pPr>
            <a:r>
              <a:rPr lang="en-US" sz="9999" b="1" spc="39">
                <a:solidFill>
                  <a:srgbClr val="3A855D"/>
                </a:solidFill>
                <a:latin typeface="Barlow Bold"/>
                <a:ea typeface="Barlow Bold"/>
                <a:cs typeface="Barlow Bold"/>
                <a:sym typeface="Barlow Bold"/>
              </a:rPr>
              <a:t>Transofrmers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2345052" y="0"/>
            <a:ext cx="3572143" cy="9933583"/>
          </a:xfrm>
          <a:custGeom>
            <a:avLst/>
            <a:gdLst/>
            <a:ahLst/>
            <a:cxnLst/>
            <a:rect l="l" t="t" r="r" b="b"/>
            <a:pathLst>
              <a:path w="3572143" h="9933583">
                <a:moveTo>
                  <a:pt x="0" y="0"/>
                </a:moveTo>
                <a:lnTo>
                  <a:pt x="3572143" y="0"/>
                </a:lnTo>
                <a:lnTo>
                  <a:pt x="3572143" y="9933583"/>
                </a:lnTo>
                <a:lnTo>
                  <a:pt x="0" y="9933583"/>
                </a:lnTo>
                <a:lnTo>
                  <a:pt x="0" y="0"/>
                </a:lnTo>
                <a:close/>
              </a:path>
            </a:pathLst>
          </a:custGeom>
          <a:blipFill>
            <a:blip r:embed="rId3"/>
            <a:stretch>
              <a:fillRect r="-84809"/>
            </a:stretch>
          </a:blipFill>
        </p:spPr>
      </p:sp>
      <p:sp>
        <p:nvSpPr>
          <p:cNvPr id="4" name="TextBox 4"/>
          <p:cNvSpPr txBox="1"/>
          <p:nvPr/>
        </p:nvSpPr>
        <p:spPr>
          <a:xfrm>
            <a:off x="9139238" y="3794125"/>
            <a:ext cx="9525" cy="441325"/>
          </a:xfrm>
          <a:prstGeom prst="rect">
            <a:avLst/>
          </a:prstGeom>
        </p:spPr>
        <p:txBody>
          <a:bodyPr lIns="0" tIns="0" rIns="0" bIns="0" rtlCol="0" anchor="t">
            <a:spAutoFit/>
          </a:bodyPr>
          <a:lstStyle/>
          <a:p>
            <a:pPr algn="ctr">
              <a:lnSpc>
                <a:spcPts val="3500"/>
              </a:lnSpc>
              <a:spcBef>
                <a:spcPct val="0"/>
              </a:spcBef>
            </a:pPr>
            <a:endParaRPr/>
          </a:p>
        </p:txBody>
      </p:sp>
      <p:sp>
        <p:nvSpPr>
          <p:cNvPr id="5" name="TextBox 5"/>
          <p:cNvSpPr txBox="1"/>
          <p:nvPr/>
        </p:nvSpPr>
        <p:spPr>
          <a:xfrm>
            <a:off x="5650070" y="562237"/>
            <a:ext cx="12393309" cy="1717676"/>
          </a:xfrm>
          <a:prstGeom prst="rect">
            <a:avLst/>
          </a:prstGeom>
        </p:spPr>
        <p:txBody>
          <a:bodyPr lIns="0" tIns="0" rIns="0" bIns="0" rtlCol="0" anchor="t">
            <a:spAutoFit/>
          </a:bodyPr>
          <a:lstStyle/>
          <a:p>
            <a:pPr marL="0" lvl="0" indent="0" algn="ctr">
              <a:lnSpc>
                <a:spcPts val="13999"/>
              </a:lnSpc>
            </a:pPr>
            <a:r>
              <a:rPr lang="en-US" sz="9999" b="1" spc="39">
                <a:solidFill>
                  <a:srgbClr val="3A855D"/>
                </a:solidFill>
                <a:latin typeface="Barlow Bold"/>
                <a:ea typeface="Barlow Bold"/>
                <a:cs typeface="Barlow Bold"/>
                <a:sym typeface="Barlow Bold"/>
              </a:rPr>
              <a:t>Encodeur</a:t>
            </a:r>
          </a:p>
        </p:txBody>
      </p:sp>
      <p:sp>
        <p:nvSpPr>
          <p:cNvPr id="6" name="TextBox 6"/>
          <p:cNvSpPr txBox="1"/>
          <p:nvPr/>
        </p:nvSpPr>
        <p:spPr>
          <a:xfrm>
            <a:off x="7179557" y="3429322"/>
            <a:ext cx="9926465" cy="5326380"/>
          </a:xfrm>
          <a:prstGeom prst="rect">
            <a:avLst/>
          </a:prstGeom>
        </p:spPr>
        <p:txBody>
          <a:bodyPr lIns="0" tIns="0" rIns="0" bIns="0" rtlCol="0" anchor="t">
            <a:spAutoFit/>
          </a:bodyPr>
          <a:lstStyle/>
          <a:p>
            <a:pPr marL="518157" lvl="1" indent="-259078" algn="l">
              <a:lnSpc>
                <a:spcPts val="3239"/>
              </a:lnSpc>
              <a:buFont typeface="Arial"/>
              <a:buChar char="•"/>
            </a:pPr>
            <a:r>
              <a:rPr lang="en-US" sz="2399" spc="143">
                <a:solidFill>
                  <a:srgbClr val="000000"/>
                </a:solidFill>
                <a:latin typeface="Public Sans"/>
                <a:ea typeface="Public Sans"/>
                <a:cs typeface="Public Sans"/>
                <a:sym typeface="Public Sans"/>
              </a:rPr>
              <a:t>L'encodeur prend une séquence d'entrée (par exemple, une phrase) et la transforme en une représentation contextuelle.</a:t>
            </a:r>
          </a:p>
          <a:p>
            <a:pPr marL="518157" lvl="1" indent="-259078" algn="l">
              <a:lnSpc>
                <a:spcPts val="3239"/>
              </a:lnSpc>
              <a:buFont typeface="Arial"/>
              <a:buChar char="•"/>
            </a:pPr>
            <a:r>
              <a:rPr lang="en-US" sz="2399" spc="143">
                <a:solidFill>
                  <a:srgbClr val="000000"/>
                </a:solidFill>
                <a:latin typeface="Public Sans"/>
                <a:ea typeface="Public Sans"/>
                <a:cs typeface="Public Sans"/>
                <a:sym typeface="Public Sans"/>
              </a:rPr>
              <a:t>Il est composé de plusieurs couches identiques, chacune contenant deux sous-couches :</a:t>
            </a:r>
          </a:p>
          <a:p>
            <a:pPr marL="1036314" lvl="2" indent="-345438" algn="l">
              <a:lnSpc>
                <a:spcPts val="3239"/>
              </a:lnSpc>
              <a:buFont typeface="Arial"/>
              <a:buChar char="⚬"/>
            </a:pPr>
            <a:r>
              <a:rPr lang="en-US" sz="2399" spc="143">
                <a:solidFill>
                  <a:srgbClr val="000000"/>
                </a:solidFill>
                <a:latin typeface="Public Sans"/>
                <a:ea typeface="Public Sans"/>
                <a:cs typeface="Public Sans"/>
                <a:sym typeface="Public Sans"/>
              </a:rPr>
              <a:t>Multi-Head Self-Attention : Permet au modèle de se concentrer sur différentes parties de la séquence d'entrée.</a:t>
            </a:r>
          </a:p>
          <a:p>
            <a:pPr marL="1036314" lvl="2" indent="-345438" algn="l">
              <a:lnSpc>
                <a:spcPts val="3239"/>
              </a:lnSpc>
              <a:buFont typeface="Arial"/>
              <a:buChar char="⚬"/>
            </a:pPr>
            <a:r>
              <a:rPr lang="en-US" sz="2399" spc="143">
                <a:solidFill>
                  <a:srgbClr val="000000"/>
                </a:solidFill>
                <a:latin typeface="Public Sans"/>
                <a:ea typeface="Public Sans"/>
                <a:cs typeface="Public Sans"/>
                <a:sym typeface="Public Sans"/>
              </a:rPr>
              <a:t>Feed-Forward Neural Networks : Applique des transformations non linéaires aux données.</a:t>
            </a:r>
          </a:p>
          <a:p>
            <a:pPr marL="518157" lvl="1" indent="-259078" algn="l">
              <a:lnSpc>
                <a:spcPts val="3239"/>
              </a:lnSpc>
              <a:buFont typeface="Arial"/>
              <a:buChar char="•"/>
            </a:pPr>
            <a:r>
              <a:rPr lang="en-US" sz="2399" spc="143">
                <a:solidFill>
                  <a:srgbClr val="000000"/>
                </a:solidFill>
                <a:latin typeface="Public Sans"/>
                <a:ea typeface="Public Sans"/>
                <a:cs typeface="Public Sans"/>
                <a:sym typeface="Public Sans"/>
              </a:rPr>
              <a:t>Après chaque sous-couche, il y a une connexion résiduelle et une normalisation pour stabiliser l'apprentissage.</a:t>
            </a:r>
          </a:p>
          <a:p>
            <a:pPr marL="0" lvl="0" indent="0" algn="l">
              <a:lnSpc>
                <a:spcPts val="3239"/>
              </a:lnSpc>
              <a:spcBef>
                <a:spcPct val="0"/>
              </a:spcBef>
            </a:pPr>
            <a:endParaRPr lang="en-US" sz="2399" spc="143">
              <a:solidFill>
                <a:srgbClr val="000000"/>
              </a:solidFill>
              <a:latin typeface="Public Sans"/>
              <a:ea typeface="Public Sans"/>
              <a:cs typeface="Public Sans"/>
              <a:sym typeface="Public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1827863" y="558411"/>
            <a:ext cx="4333154" cy="7884484"/>
          </a:xfrm>
          <a:custGeom>
            <a:avLst/>
            <a:gdLst/>
            <a:ahLst/>
            <a:cxnLst/>
            <a:rect l="l" t="t" r="r" b="b"/>
            <a:pathLst>
              <a:path w="4333154" h="7884484">
                <a:moveTo>
                  <a:pt x="0" y="0"/>
                </a:moveTo>
                <a:lnTo>
                  <a:pt x="4333154" y="0"/>
                </a:lnTo>
                <a:lnTo>
                  <a:pt x="4333154" y="7884484"/>
                </a:lnTo>
                <a:lnTo>
                  <a:pt x="0" y="7884484"/>
                </a:lnTo>
                <a:lnTo>
                  <a:pt x="0" y="0"/>
                </a:lnTo>
                <a:close/>
              </a:path>
            </a:pathLst>
          </a:custGeom>
          <a:blipFill>
            <a:blip r:embed="rId3"/>
            <a:stretch>
              <a:fillRect/>
            </a:stretch>
          </a:blipFill>
        </p:spPr>
      </p:sp>
      <p:sp>
        <p:nvSpPr>
          <p:cNvPr id="4" name="TextBox 4"/>
          <p:cNvSpPr txBox="1"/>
          <p:nvPr/>
        </p:nvSpPr>
        <p:spPr>
          <a:xfrm>
            <a:off x="9139238" y="3794125"/>
            <a:ext cx="9525" cy="441325"/>
          </a:xfrm>
          <a:prstGeom prst="rect">
            <a:avLst/>
          </a:prstGeom>
        </p:spPr>
        <p:txBody>
          <a:bodyPr lIns="0" tIns="0" rIns="0" bIns="0" rtlCol="0" anchor="t">
            <a:spAutoFit/>
          </a:bodyPr>
          <a:lstStyle/>
          <a:p>
            <a:pPr algn="ctr">
              <a:lnSpc>
                <a:spcPts val="3500"/>
              </a:lnSpc>
              <a:spcBef>
                <a:spcPct val="0"/>
              </a:spcBef>
            </a:pPr>
            <a:endParaRPr/>
          </a:p>
        </p:txBody>
      </p:sp>
      <p:sp>
        <p:nvSpPr>
          <p:cNvPr id="5" name="TextBox 5"/>
          <p:cNvSpPr txBox="1"/>
          <p:nvPr/>
        </p:nvSpPr>
        <p:spPr>
          <a:xfrm>
            <a:off x="-1443952" y="1173791"/>
            <a:ext cx="12393309" cy="1717676"/>
          </a:xfrm>
          <a:prstGeom prst="rect">
            <a:avLst/>
          </a:prstGeom>
        </p:spPr>
        <p:txBody>
          <a:bodyPr lIns="0" tIns="0" rIns="0" bIns="0" rtlCol="0" anchor="t">
            <a:spAutoFit/>
          </a:bodyPr>
          <a:lstStyle/>
          <a:p>
            <a:pPr marL="0" lvl="0" indent="0" algn="ctr">
              <a:lnSpc>
                <a:spcPts val="13999"/>
              </a:lnSpc>
            </a:pPr>
            <a:r>
              <a:rPr lang="en-US" sz="9999" b="1" spc="39">
                <a:solidFill>
                  <a:srgbClr val="3A855D"/>
                </a:solidFill>
                <a:latin typeface="Barlow Bold"/>
                <a:ea typeface="Barlow Bold"/>
                <a:cs typeface="Barlow Bold"/>
                <a:sym typeface="Barlow Bold"/>
              </a:rPr>
              <a:t>Decodeur</a:t>
            </a:r>
          </a:p>
        </p:txBody>
      </p:sp>
      <p:sp>
        <p:nvSpPr>
          <p:cNvPr id="6" name="TextBox 6"/>
          <p:cNvSpPr txBox="1"/>
          <p:nvPr/>
        </p:nvSpPr>
        <p:spPr>
          <a:xfrm>
            <a:off x="686837" y="3813175"/>
            <a:ext cx="9926465" cy="4097655"/>
          </a:xfrm>
          <a:prstGeom prst="rect">
            <a:avLst/>
          </a:prstGeom>
        </p:spPr>
        <p:txBody>
          <a:bodyPr lIns="0" tIns="0" rIns="0" bIns="0" rtlCol="0" anchor="t">
            <a:spAutoFit/>
          </a:bodyPr>
          <a:lstStyle/>
          <a:p>
            <a:pPr algn="l">
              <a:lnSpc>
                <a:spcPts val="3239"/>
              </a:lnSpc>
            </a:pPr>
            <a:endParaRPr/>
          </a:p>
          <a:p>
            <a:pPr marL="518157" lvl="1" indent="-259078" algn="l">
              <a:lnSpc>
                <a:spcPts val="3239"/>
              </a:lnSpc>
              <a:buFont typeface="Arial"/>
              <a:buChar char="•"/>
            </a:pPr>
            <a:r>
              <a:rPr lang="en-US" sz="2399" spc="143">
                <a:solidFill>
                  <a:srgbClr val="000000"/>
                </a:solidFill>
                <a:latin typeface="Public Sans"/>
                <a:ea typeface="Public Sans"/>
                <a:cs typeface="Public Sans"/>
                <a:sym typeface="Public Sans"/>
              </a:rPr>
              <a:t>Le décodeur prend la sortie de l'encodeur et génère une séquence de sortie (par exemple, une traduction).</a:t>
            </a:r>
          </a:p>
          <a:p>
            <a:pPr marL="518157" lvl="1" indent="-259078" algn="l">
              <a:lnSpc>
                <a:spcPts val="3239"/>
              </a:lnSpc>
              <a:buFont typeface="Arial"/>
              <a:buChar char="•"/>
            </a:pPr>
            <a:r>
              <a:rPr lang="en-US" sz="2399" spc="143">
                <a:solidFill>
                  <a:srgbClr val="000000"/>
                </a:solidFill>
                <a:latin typeface="Public Sans"/>
                <a:ea typeface="Public Sans"/>
                <a:cs typeface="Public Sans"/>
                <a:sym typeface="Public Sans"/>
              </a:rPr>
              <a:t>Il a une structure similaire à l'encodeur, mais avec une couche supplémentaire : Multi-Head Attention sur la sortie de l'encodeur.</a:t>
            </a:r>
          </a:p>
          <a:p>
            <a:pPr marL="518157" lvl="1" indent="-259078" algn="l">
              <a:lnSpc>
                <a:spcPts val="3239"/>
              </a:lnSpc>
              <a:buFont typeface="Arial"/>
              <a:buChar char="•"/>
            </a:pPr>
            <a:r>
              <a:rPr lang="en-US" sz="2399" spc="143">
                <a:solidFill>
                  <a:srgbClr val="000000"/>
                </a:solidFill>
                <a:latin typeface="Public Sans"/>
                <a:ea typeface="Public Sans"/>
                <a:cs typeface="Public Sans"/>
                <a:sym typeface="Public Sans"/>
              </a:rPr>
              <a:t>Le décodeur fonctionne de manière auto-régressive, c'est-à-dire qu'il génère un token à la fois en utilisant les tokens précédents</a:t>
            </a:r>
          </a:p>
          <a:p>
            <a:pPr marL="0" lvl="0" indent="0" algn="l">
              <a:lnSpc>
                <a:spcPts val="3239"/>
              </a:lnSpc>
              <a:spcBef>
                <a:spcPct val="0"/>
              </a:spcBef>
            </a:pPr>
            <a:endParaRPr lang="en-US" sz="2399" spc="143">
              <a:solidFill>
                <a:srgbClr val="000000"/>
              </a:solidFill>
              <a:latin typeface="Public Sans"/>
              <a:ea typeface="Public Sans"/>
              <a:cs typeface="Public Sans"/>
              <a:sym typeface="Public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028700" y="276640"/>
            <a:ext cx="16077323" cy="9567237"/>
            <a:chOff x="0" y="0"/>
            <a:chExt cx="4234357" cy="2519766"/>
          </a:xfrm>
        </p:grpSpPr>
        <p:sp>
          <p:nvSpPr>
            <p:cNvPr id="4" name="Freeform 4"/>
            <p:cNvSpPr/>
            <p:nvPr/>
          </p:nvSpPr>
          <p:spPr>
            <a:xfrm>
              <a:off x="0" y="0"/>
              <a:ext cx="4234357" cy="2519766"/>
            </a:xfrm>
            <a:custGeom>
              <a:avLst/>
              <a:gdLst/>
              <a:ahLst/>
              <a:cxnLst/>
              <a:rect l="l" t="t" r="r" b="b"/>
              <a:pathLst>
                <a:path w="4234357" h="2519766">
                  <a:moveTo>
                    <a:pt x="7223" y="0"/>
                  </a:moveTo>
                  <a:lnTo>
                    <a:pt x="4227133" y="0"/>
                  </a:lnTo>
                  <a:cubicBezTo>
                    <a:pt x="4229049" y="0"/>
                    <a:pt x="4230886" y="761"/>
                    <a:pt x="4232241" y="2116"/>
                  </a:cubicBezTo>
                  <a:cubicBezTo>
                    <a:pt x="4233596" y="3470"/>
                    <a:pt x="4234357" y="5307"/>
                    <a:pt x="4234357" y="7223"/>
                  </a:cubicBezTo>
                  <a:lnTo>
                    <a:pt x="4234357" y="2512543"/>
                  </a:lnTo>
                  <a:cubicBezTo>
                    <a:pt x="4234357" y="2514459"/>
                    <a:pt x="4233596" y="2516296"/>
                    <a:pt x="4232241" y="2517651"/>
                  </a:cubicBezTo>
                  <a:cubicBezTo>
                    <a:pt x="4230886" y="2519005"/>
                    <a:pt x="4229049" y="2519766"/>
                    <a:pt x="4227133" y="2519766"/>
                  </a:cubicBezTo>
                  <a:lnTo>
                    <a:pt x="7223" y="2519766"/>
                  </a:lnTo>
                  <a:cubicBezTo>
                    <a:pt x="5307" y="2519766"/>
                    <a:pt x="3470" y="2519005"/>
                    <a:pt x="2116" y="2517651"/>
                  </a:cubicBezTo>
                  <a:cubicBezTo>
                    <a:pt x="761" y="2516296"/>
                    <a:pt x="0" y="2514459"/>
                    <a:pt x="0" y="2512543"/>
                  </a:cubicBezTo>
                  <a:lnTo>
                    <a:pt x="0" y="7223"/>
                  </a:lnTo>
                  <a:cubicBezTo>
                    <a:pt x="0" y="5307"/>
                    <a:pt x="761" y="3470"/>
                    <a:pt x="2116" y="2116"/>
                  </a:cubicBezTo>
                  <a:cubicBezTo>
                    <a:pt x="3470" y="761"/>
                    <a:pt x="5307" y="0"/>
                    <a:pt x="7223" y="0"/>
                  </a:cubicBezTo>
                  <a:close/>
                </a:path>
              </a:pathLst>
            </a:custGeom>
            <a:solidFill>
              <a:srgbClr val="3A855D"/>
            </a:solidFill>
          </p:spPr>
        </p:sp>
        <p:sp>
          <p:nvSpPr>
            <p:cNvPr id="5" name="TextBox 5"/>
            <p:cNvSpPr txBox="1"/>
            <p:nvPr/>
          </p:nvSpPr>
          <p:spPr>
            <a:xfrm>
              <a:off x="0" y="85725"/>
              <a:ext cx="4234357" cy="2434041"/>
            </a:xfrm>
            <a:prstGeom prst="rect">
              <a:avLst/>
            </a:prstGeom>
          </p:spPr>
          <p:txBody>
            <a:bodyPr lIns="50800" tIns="50800" rIns="50800" bIns="50800" rtlCol="0" anchor="ctr"/>
            <a:lstStyle/>
            <a:p>
              <a:pPr algn="ctr">
                <a:lnSpc>
                  <a:spcPts val="1925"/>
                </a:lnSpc>
              </a:pPr>
              <a:endParaRPr/>
            </a:p>
          </p:txBody>
        </p:sp>
      </p:grpSp>
      <p:sp>
        <p:nvSpPr>
          <p:cNvPr id="6" name="TextBox 6"/>
          <p:cNvSpPr txBox="1"/>
          <p:nvPr/>
        </p:nvSpPr>
        <p:spPr>
          <a:xfrm>
            <a:off x="3458630" y="2631917"/>
            <a:ext cx="13993869" cy="1295399"/>
          </a:xfrm>
          <a:prstGeom prst="rect">
            <a:avLst/>
          </a:prstGeom>
        </p:spPr>
        <p:txBody>
          <a:bodyPr lIns="0" tIns="0" rIns="0" bIns="0" rtlCol="0" anchor="t">
            <a:spAutoFit/>
          </a:bodyPr>
          <a:lstStyle/>
          <a:p>
            <a:pPr algn="l">
              <a:lnSpc>
                <a:spcPts val="9599"/>
              </a:lnSpc>
            </a:pPr>
            <a:r>
              <a:rPr lang="en-US" sz="9999" b="1" spc="-819">
                <a:solidFill>
                  <a:srgbClr val="F1F0EC"/>
                </a:solidFill>
                <a:latin typeface="Public Sans Bold"/>
                <a:ea typeface="Public Sans Bold"/>
                <a:cs typeface="Public Sans Bold"/>
                <a:sym typeface="Public Sans Bold"/>
              </a:rPr>
              <a:t>Pourquoi ?</a:t>
            </a:r>
          </a:p>
        </p:txBody>
      </p:sp>
      <p:sp>
        <p:nvSpPr>
          <p:cNvPr id="7" name="TextBox 7"/>
          <p:cNvSpPr txBox="1"/>
          <p:nvPr/>
        </p:nvSpPr>
        <p:spPr>
          <a:xfrm>
            <a:off x="3458630" y="4446518"/>
            <a:ext cx="9926465" cy="4507230"/>
          </a:xfrm>
          <a:prstGeom prst="rect">
            <a:avLst/>
          </a:prstGeom>
        </p:spPr>
        <p:txBody>
          <a:bodyPr lIns="0" tIns="0" rIns="0" bIns="0" rtlCol="0" anchor="t">
            <a:spAutoFit/>
          </a:bodyPr>
          <a:lstStyle/>
          <a:p>
            <a:pPr algn="l">
              <a:lnSpc>
                <a:spcPts val="3239"/>
              </a:lnSpc>
            </a:pPr>
            <a:endParaRPr/>
          </a:p>
          <a:p>
            <a:pPr marL="518157" lvl="1" indent="-259078" algn="l">
              <a:lnSpc>
                <a:spcPts val="3239"/>
              </a:lnSpc>
              <a:buFont typeface="Arial"/>
              <a:buChar char="•"/>
            </a:pPr>
            <a:r>
              <a:rPr lang="en-US" sz="2399" b="1" spc="143">
                <a:solidFill>
                  <a:srgbClr val="F1F0EC"/>
                </a:solidFill>
                <a:latin typeface="Public Sans Medium"/>
                <a:ea typeface="Public Sans Medium"/>
                <a:cs typeface="Public Sans Medium"/>
                <a:sym typeface="Public Sans Medium"/>
              </a:rPr>
              <a:t>Avant les Transformers, les modèles comme les RNN (réseaux de neurones récurrents) et les LSTM (Long Short-Term Memory) dominaient le NLP. Cependant, ces modèles avaient des limitations majeures :</a:t>
            </a:r>
          </a:p>
          <a:p>
            <a:pPr marL="518157" lvl="1" indent="-259078" algn="l">
              <a:lnSpc>
                <a:spcPts val="3239"/>
              </a:lnSpc>
              <a:buFont typeface="Arial"/>
              <a:buChar char="•"/>
            </a:pPr>
            <a:endParaRPr lang="en-US" sz="2399" b="1" spc="143">
              <a:solidFill>
                <a:srgbClr val="F1F0EC"/>
              </a:solidFill>
              <a:latin typeface="Public Sans Medium"/>
              <a:ea typeface="Public Sans Medium"/>
              <a:cs typeface="Public Sans Medium"/>
              <a:sym typeface="Public Sans Medium"/>
            </a:endParaRPr>
          </a:p>
          <a:p>
            <a:pPr marL="518157" lvl="1" indent="-259078" algn="l">
              <a:lnSpc>
                <a:spcPts val="3239"/>
              </a:lnSpc>
              <a:buFont typeface="Arial"/>
              <a:buChar char="•"/>
            </a:pPr>
            <a:r>
              <a:rPr lang="en-US" sz="2399" b="1" spc="143">
                <a:solidFill>
                  <a:srgbClr val="F1F0EC"/>
                </a:solidFill>
                <a:latin typeface="Public Sans Medium"/>
                <a:ea typeface="Public Sans Medium"/>
                <a:cs typeface="Public Sans Medium"/>
                <a:sym typeface="Public Sans Medium"/>
              </a:rPr>
              <a:t>Ils traitaient les données de manière séquentielle, ce qui les rendait lents et difficiles à paralléliser.</a:t>
            </a:r>
          </a:p>
          <a:p>
            <a:pPr marL="518157" lvl="1" indent="-259078" algn="l">
              <a:lnSpc>
                <a:spcPts val="3239"/>
              </a:lnSpc>
              <a:buFont typeface="Arial"/>
              <a:buChar char="•"/>
            </a:pPr>
            <a:r>
              <a:rPr lang="en-US" sz="2399" b="1" spc="143">
                <a:solidFill>
                  <a:srgbClr val="F1F0EC"/>
                </a:solidFill>
                <a:latin typeface="Public Sans Medium"/>
                <a:ea typeface="Public Sans Medium"/>
                <a:cs typeface="Public Sans Medium"/>
                <a:sym typeface="Public Sans Medium"/>
              </a:rPr>
              <a:t>Ils avaient du mal à capturer des dépendances à long terme dans les séquences de texte.</a:t>
            </a:r>
          </a:p>
          <a:p>
            <a:pPr marL="0" lvl="0" indent="0" algn="l">
              <a:lnSpc>
                <a:spcPts val="3239"/>
              </a:lnSpc>
              <a:spcBef>
                <a:spcPct val="0"/>
              </a:spcBef>
            </a:pPr>
            <a:endParaRPr lang="en-US" sz="2399" b="1" spc="143">
              <a:solidFill>
                <a:srgbClr val="F1F0EC"/>
              </a:solidFill>
              <a:latin typeface="Public Sans Medium"/>
              <a:ea typeface="Public Sans Medium"/>
              <a:cs typeface="Public Sans Medium"/>
              <a:sym typeface="Public Sa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028700" y="276640"/>
            <a:ext cx="16077323" cy="9567237"/>
            <a:chOff x="0" y="0"/>
            <a:chExt cx="4234357" cy="2519766"/>
          </a:xfrm>
        </p:grpSpPr>
        <p:sp>
          <p:nvSpPr>
            <p:cNvPr id="4" name="Freeform 4"/>
            <p:cNvSpPr/>
            <p:nvPr/>
          </p:nvSpPr>
          <p:spPr>
            <a:xfrm>
              <a:off x="0" y="0"/>
              <a:ext cx="4234357" cy="2519766"/>
            </a:xfrm>
            <a:custGeom>
              <a:avLst/>
              <a:gdLst/>
              <a:ahLst/>
              <a:cxnLst/>
              <a:rect l="l" t="t" r="r" b="b"/>
              <a:pathLst>
                <a:path w="4234357" h="2519766">
                  <a:moveTo>
                    <a:pt x="7223" y="0"/>
                  </a:moveTo>
                  <a:lnTo>
                    <a:pt x="4227133" y="0"/>
                  </a:lnTo>
                  <a:cubicBezTo>
                    <a:pt x="4229049" y="0"/>
                    <a:pt x="4230886" y="761"/>
                    <a:pt x="4232241" y="2116"/>
                  </a:cubicBezTo>
                  <a:cubicBezTo>
                    <a:pt x="4233596" y="3470"/>
                    <a:pt x="4234357" y="5307"/>
                    <a:pt x="4234357" y="7223"/>
                  </a:cubicBezTo>
                  <a:lnTo>
                    <a:pt x="4234357" y="2512543"/>
                  </a:lnTo>
                  <a:cubicBezTo>
                    <a:pt x="4234357" y="2514459"/>
                    <a:pt x="4233596" y="2516296"/>
                    <a:pt x="4232241" y="2517651"/>
                  </a:cubicBezTo>
                  <a:cubicBezTo>
                    <a:pt x="4230886" y="2519005"/>
                    <a:pt x="4229049" y="2519766"/>
                    <a:pt x="4227133" y="2519766"/>
                  </a:cubicBezTo>
                  <a:lnTo>
                    <a:pt x="7223" y="2519766"/>
                  </a:lnTo>
                  <a:cubicBezTo>
                    <a:pt x="5307" y="2519766"/>
                    <a:pt x="3470" y="2519005"/>
                    <a:pt x="2116" y="2517651"/>
                  </a:cubicBezTo>
                  <a:cubicBezTo>
                    <a:pt x="761" y="2516296"/>
                    <a:pt x="0" y="2514459"/>
                    <a:pt x="0" y="2512543"/>
                  </a:cubicBezTo>
                  <a:lnTo>
                    <a:pt x="0" y="7223"/>
                  </a:lnTo>
                  <a:cubicBezTo>
                    <a:pt x="0" y="5307"/>
                    <a:pt x="761" y="3470"/>
                    <a:pt x="2116" y="2116"/>
                  </a:cubicBezTo>
                  <a:cubicBezTo>
                    <a:pt x="3470" y="761"/>
                    <a:pt x="5307" y="0"/>
                    <a:pt x="7223" y="0"/>
                  </a:cubicBezTo>
                  <a:close/>
                </a:path>
              </a:pathLst>
            </a:custGeom>
            <a:solidFill>
              <a:srgbClr val="3A855D"/>
            </a:solidFill>
          </p:spPr>
        </p:sp>
        <p:sp>
          <p:nvSpPr>
            <p:cNvPr id="5" name="TextBox 5"/>
            <p:cNvSpPr txBox="1"/>
            <p:nvPr/>
          </p:nvSpPr>
          <p:spPr>
            <a:xfrm>
              <a:off x="0" y="85725"/>
              <a:ext cx="4234357" cy="2434041"/>
            </a:xfrm>
            <a:prstGeom prst="rect">
              <a:avLst/>
            </a:prstGeom>
          </p:spPr>
          <p:txBody>
            <a:bodyPr lIns="50800" tIns="50800" rIns="50800" bIns="50800" rtlCol="0" anchor="ctr"/>
            <a:lstStyle/>
            <a:p>
              <a:pPr algn="ctr">
                <a:lnSpc>
                  <a:spcPts val="1925"/>
                </a:lnSpc>
              </a:pPr>
              <a:endParaRPr/>
            </a:p>
          </p:txBody>
        </p:sp>
      </p:grpSp>
      <p:sp>
        <p:nvSpPr>
          <p:cNvPr id="6" name="TextBox 6"/>
          <p:cNvSpPr txBox="1"/>
          <p:nvPr/>
        </p:nvSpPr>
        <p:spPr>
          <a:xfrm>
            <a:off x="3458630" y="2631917"/>
            <a:ext cx="13993869" cy="3714749"/>
          </a:xfrm>
          <a:prstGeom prst="rect">
            <a:avLst/>
          </a:prstGeom>
        </p:spPr>
        <p:txBody>
          <a:bodyPr lIns="0" tIns="0" rIns="0" bIns="0" rtlCol="0" anchor="t">
            <a:spAutoFit/>
          </a:bodyPr>
          <a:lstStyle/>
          <a:p>
            <a:pPr algn="ctr">
              <a:lnSpc>
                <a:spcPts val="9599"/>
              </a:lnSpc>
            </a:pPr>
            <a:r>
              <a:rPr lang="en-US" sz="9999" b="1" spc="-819">
                <a:solidFill>
                  <a:srgbClr val="F1F0EC"/>
                </a:solidFill>
                <a:latin typeface="Public Sans Bold"/>
                <a:ea typeface="Public Sans Bold"/>
                <a:cs typeface="Public Sans Bold"/>
                <a:sym typeface="Public Sans Bold"/>
              </a:rPr>
              <a:t>Attention </a:t>
            </a:r>
          </a:p>
          <a:p>
            <a:pPr algn="ctr">
              <a:lnSpc>
                <a:spcPts val="9599"/>
              </a:lnSpc>
            </a:pPr>
            <a:r>
              <a:rPr lang="en-US" sz="9999" b="1" spc="-819">
                <a:solidFill>
                  <a:srgbClr val="F1F0EC"/>
                </a:solidFill>
                <a:latin typeface="Public Sans Bold"/>
                <a:ea typeface="Public Sans Bold"/>
                <a:cs typeface="Public Sans Bold"/>
                <a:sym typeface="Public Sans Bold"/>
              </a:rPr>
              <a:t>is </a:t>
            </a:r>
          </a:p>
          <a:p>
            <a:pPr algn="ctr">
              <a:lnSpc>
                <a:spcPts val="9599"/>
              </a:lnSpc>
            </a:pPr>
            <a:r>
              <a:rPr lang="en-US" sz="9999" b="1" spc="-819">
                <a:solidFill>
                  <a:srgbClr val="F1F0EC"/>
                </a:solidFill>
                <a:latin typeface="Public Sans Bold"/>
                <a:ea typeface="Public Sans Bold"/>
                <a:cs typeface="Public Sans Bold"/>
                <a:sym typeface="Public Sans Bold"/>
              </a:rPr>
              <a:t>All You Need</a:t>
            </a:r>
          </a:p>
        </p:txBody>
      </p:sp>
      <p:sp>
        <p:nvSpPr>
          <p:cNvPr id="7" name="Freeform 7"/>
          <p:cNvSpPr/>
          <p:nvPr/>
        </p:nvSpPr>
        <p:spPr>
          <a:xfrm>
            <a:off x="1993684" y="2030791"/>
            <a:ext cx="4685590" cy="4114800"/>
          </a:xfrm>
          <a:custGeom>
            <a:avLst/>
            <a:gdLst/>
            <a:ahLst/>
            <a:cxnLst/>
            <a:rect l="l" t="t" r="r" b="b"/>
            <a:pathLst>
              <a:path w="4685590" h="4114800">
                <a:moveTo>
                  <a:pt x="0" y="0"/>
                </a:moveTo>
                <a:lnTo>
                  <a:pt x="4685590" y="0"/>
                </a:lnTo>
                <a:lnTo>
                  <a:pt x="46855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028700" y="276640"/>
            <a:ext cx="16077323" cy="9567237"/>
            <a:chOff x="0" y="0"/>
            <a:chExt cx="4234357" cy="2519766"/>
          </a:xfrm>
        </p:grpSpPr>
        <p:sp>
          <p:nvSpPr>
            <p:cNvPr id="4" name="Freeform 4"/>
            <p:cNvSpPr/>
            <p:nvPr/>
          </p:nvSpPr>
          <p:spPr>
            <a:xfrm>
              <a:off x="0" y="0"/>
              <a:ext cx="4234357" cy="2519766"/>
            </a:xfrm>
            <a:custGeom>
              <a:avLst/>
              <a:gdLst/>
              <a:ahLst/>
              <a:cxnLst/>
              <a:rect l="l" t="t" r="r" b="b"/>
              <a:pathLst>
                <a:path w="4234357" h="2519766">
                  <a:moveTo>
                    <a:pt x="7223" y="0"/>
                  </a:moveTo>
                  <a:lnTo>
                    <a:pt x="4227133" y="0"/>
                  </a:lnTo>
                  <a:cubicBezTo>
                    <a:pt x="4229049" y="0"/>
                    <a:pt x="4230886" y="761"/>
                    <a:pt x="4232241" y="2116"/>
                  </a:cubicBezTo>
                  <a:cubicBezTo>
                    <a:pt x="4233596" y="3470"/>
                    <a:pt x="4234357" y="5307"/>
                    <a:pt x="4234357" y="7223"/>
                  </a:cubicBezTo>
                  <a:lnTo>
                    <a:pt x="4234357" y="2512543"/>
                  </a:lnTo>
                  <a:cubicBezTo>
                    <a:pt x="4234357" y="2514459"/>
                    <a:pt x="4233596" y="2516296"/>
                    <a:pt x="4232241" y="2517651"/>
                  </a:cubicBezTo>
                  <a:cubicBezTo>
                    <a:pt x="4230886" y="2519005"/>
                    <a:pt x="4229049" y="2519766"/>
                    <a:pt x="4227133" y="2519766"/>
                  </a:cubicBezTo>
                  <a:lnTo>
                    <a:pt x="7223" y="2519766"/>
                  </a:lnTo>
                  <a:cubicBezTo>
                    <a:pt x="5307" y="2519766"/>
                    <a:pt x="3470" y="2519005"/>
                    <a:pt x="2116" y="2517651"/>
                  </a:cubicBezTo>
                  <a:cubicBezTo>
                    <a:pt x="761" y="2516296"/>
                    <a:pt x="0" y="2514459"/>
                    <a:pt x="0" y="2512543"/>
                  </a:cubicBezTo>
                  <a:lnTo>
                    <a:pt x="0" y="7223"/>
                  </a:lnTo>
                  <a:cubicBezTo>
                    <a:pt x="0" y="5307"/>
                    <a:pt x="761" y="3470"/>
                    <a:pt x="2116" y="2116"/>
                  </a:cubicBezTo>
                  <a:cubicBezTo>
                    <a:pt x="3470" y="761"/>
                    <a:pt x="5307" y="0"/>
                    <a:pt x="7223" y="0"/>
                  </a:cubicBezTo>
                  <a:close/>
                </a:path>
              </a:pathLst>
            </a:custGeom>
            <a:solidFill>
              <a:srgbClr val="3A855D"/>
            </a:solidFill>
          </p:spPr>
        </p:sp>
        <p:sp>
          <p:nvSpPr>
            <p:cNvPr id="5" name="TextBox 5"/>
            <p:cNvSpPr txBox="1"/>
            <p:nvPr/>
          </p:nvSpPr>
          <p:spPr>
            <a:xfrm>
              <a:off x="0" y="85725"/>
              <a:ext cx="4234357" cy="2434041"/>
            </a:xfrm>
            <a:prstGeom prst="rect">
              <a:avLst/>
            </a:prstGeom>
          </p:spPr>
          <p:txBody>
            <a:bodyPr lIns="50800" tIns="50800" rIns="50800" bIns="50800" rtlCol="0" anchor="ctr"/>
            <a:lstStyle/>
            <a:p>
              <a:pPr algn="ctr">
                <a:lnSpc>
                  <a:spcPts val="1925"/>
                </a:lnSpc>
              </a:pPr>
              <a:endParaRPr/>
            </a:p>
          </p:txBody>
        </p:sp>
      </p:grpSp>
      <p:sp>
        <p:nvSpPr>
          <p:cNvPr id="6" name="Freeform 6"/>
          <p:cNvSpPr/>
          <p:nvPr/>
        </p:nvSpPr>
        <p:spPr>
          <a:xfrm>
            <a:off x="2796694" y="2137371"/>
            <a:ext cx="12694612" cy="6012258"/>
          </a:xfrm>
          <a:custGeom>
            <a:avLst/>
            <a:gdLst/>
            <a:ahLst/>
            <a:cxnLst/>
            <a:rect l="l" t="t" r="r" b="b"/>
            <a:pathLst>
              <a:path w="12694612" h="6012258">
                <a:moveTo>
                  <a:pt x="0" y="0"/>
                </a:moveTo>
                <a:lnTo>
                  <a:pt x="12694612" y="0"/>
                </a:lnTo>
                <a:lnTo>
                  <a:pt x="12694612" y="6012258"/>
                </a:lnTo>
                <a:lnTo>
                  <a:pt x="0" y="6012258"/>
                </a:lnTo>
                <a:lnTo>
                  <a:pt x="0" y="0"/>
                </a:lnTo>
                <a:close/>
              </a:path>
            </a:pathLst>
          </a:custGeom>
          <a:blipFill>
            <a:blip r:embed="rId3"/>
            <a:stretch>
              <a:fillRect/>
            </a:stretch>
          </a:blipFill>
        </p:spPr>
      </p:sp>
      <p:sp>
        <p:nvSpPr>
          <p:cNvPr id="7" name="TextBox 7"/>
          <p:cNvSpPr txBox="1"/>
          <p:nvPr/>
        </p:nvSpPr>
        <p:spPr>
          <a:xfrm>
            <a:off x="0" y="419696"/>
            <a:ext cx="12694612" cy="1717676"/>
          </a:xfrm>
          <a:prstGeom prst="rect">
            <a:avLst/>
          </a:prstGeom>
        </p:spPr>
        <p:txBody>
          <a:bodyPr lIns="0" tIns="0" rIns="0" bIns="0" rtlCol="0" anchor="t">
            <a:spAutoFit/>
          </a:bodyPr>
          <a:lstStyle/>
          <a:p>
            <a:pPr algn="ctr">
              <a:lnSpc>
                <a:spcPts val="13999"/>
              </a:lnSpc>
              <a:spcBef>
                <a:spcPct val="0"/>
              </a:spcBef>
            </a:pPr>
            <a:r>
              <a:rPr lang="en-US" sz="9999" b="1" spc="-219">
                <a:solidFill>
                  <a:srgbClr val="FFFFFF"/>
                </a:solidFill>
                <a:latin typeface="Public Sans Bold"/>
                <a:ea typeface="Public Sans Bold"/>
                <a:cs typeface="Public Sans Bold"/>
                <a:sym typeface="Public Sans Bold"/>
              </a:rPr>
              <a:t>Etapes 1 : WE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028700" y="276640"/>
            <a:ext cx="16077323" cy="9567237"/>
            <a:chOff x="0" y="0"/>
            <a:chExt cx="4234357" cy="2519766"/>
          </a:xfrm>
        </p:grpSpPr>
        <p:sp>
          <p:nvSpPr>
            <p:cNvPr id="4" name="Freeform 4"/>
            <p:cNvSpPr/>
            <p:nvPr/>
          </p:nvSpPr>
          <p:spPr>
            <a:xfrm>
              <a:off x="0" y="0"/>
              <a:ext cx="4234357" cy="2519766"/>
            </a:xfrm>
            <a:custGeom>
              <a:avLst/>
              <a:gdLst/>
              <a:ahLst/>
              <a:cxnLst/>
              <a:rect l="l" t="t" r="r" b="b"/>
              <a:pathLst>
                <a:path w="4234357" h="2519766">
                  <a:moveTo>
                    <a:pt x="7223" y="0"/>
                  </a:moveTo>
                  <a:lnTo>
                    <a:pt x="4227133" y="0"/>
                  </a:lnTo>
                  <a:cubicBezTo>
                    <a:pt x="4229049" y="0"/>
                    <a:pt x="4230886" y="761"/>
                    <a:pt x="4232241" y="2116"/>
                  </a:cubicBezTo>
                  <a:cubicBezTo>
                    <a:pt x="4233596" y="3470"/>
                    <a:pt x="4234357" y="5307"/>
                    <a:pt x="4234357" y="7223"/>
                  </a:cubicBezTo>
                  <a:lnTo>
                    <a:pt x="4234357" y="2512543"/>
                  </a:lnTo>
                  <a:cubicBezTo>
                    <a:pt x="4234357" y="2514459"/>
                    <a:pt x="4233596" y="2516296"/>
                    <a:pt x="4232241" y="2517651"/>
                  </a:cubicBezTo>
                  <a:cubicBezTo>
                    <a:pt x="4230886" y="2519005"/>
                    <a:pt x="4229049" y="2519766"/>
                    <a:pt x="4227133" y="2519766"/>
                  </a:cubicBezTo>
                  <a:lnTo>
                    <a:pt x="7223" y="2519766"/>
                  </a:lnTo>
                  <a:cubicBezTo>
                    <a:pt x="5307" y="2519766"/>
                    <a:pt x="3470" y="2519005"/>
                    <a:pt x="2116" y="2517651"/>
                  </a:cubicBezTo>
                  <a:cubicBezTo>
                    <a:pt x="761" y="2516296"/>
                    <a:pt x="0" y="2514459"/>
                    <a:pt x="0" y="2512543"/>
                  </a:cubicBezTo>
                  <a:lnTo>
                    <a:pt x="0" y="7223"/>
                  </a:lnTo>
                  <a:cubicBezTo>
                    <a:pt x="0" y="5307"/>
                    <a:pt x="761" y="3470"/>
                    <a:pt x="2116" y="2116"/>
                  </a:cubicBezTo>
                  <a:cubicBezTo>
                    <a:pt x="3470" y="761"/>
                    <a:pt x="5307" y="0"/>
                    <a:pt x="7223" y="0"/>
                  </a:cubicBezTo>
                  <a:close/>
                </a:path>
              </a:pathLst>
            </a:custGeom>
            <a:solidFill>
              <a:srgbClr val="3A855D"/>
            </a:solidFill>
          </p:spPr>
        </p:sp>
        <p:sp>
          <p:nvSpPr>
            <p:cNvPr id="5" name="TextBox 5"/>
            <p:cNvSpPr txBox="1"/>
            <p:nvPr/>
          </p:nvSpPr>
          <p:spPr>
            <a:xfrm>
              <a:off x="0" y="85725"/>
              <a:ext cx="4234357" cy="2434041"/>
            </a:xfrm>
            <a:prstGeom prst="rect">
              <a:avLst/>
            </a:prstGeom>
          </p:spPr>
          <p:txBody>
            <a:bodyPr lIns="50800" tIns="50800" rIns="50800" bIns="50800" rtlCol="0" anchor="ctr"/>
            <a:lstStyle/>
            <a:p>
              <a:pPr algn="ctr">
                <a:lnSpc>
                  <a:spcPts val="1925"/>
                </a:lnSpc>
              </a:pPr>
              <a:endParaRPr/>
            </a:p>
          </p:txBody>
        </p:sp>
      </p:grpSp>
      <p:sp>
        <p:nvSpPr>
          <p:cNvPr id="6" name="Freeform 6"/>
          <p:cNvSpPr/>
          <p:nvPr/>
        </p:nvSpPr>
        <p:spPr>
          <a:xfrm>
            <a:off x="2794825" y="2137371"/>
            <a:ext cx="12698350" cy="7139336"/>
          </a:xfrm>
          <a:custGeom>
            <a:avLst/>
            <a:gdLst/>
            <a:ahLst/>
            <a:cxnLst/>
            <a:rect l="l" t="t" r="r" b="b"/>
            <a:pathLst>
              <a:path w="12698350" h="7139336">
                <a:moveTo>
                  <a:pt x="0" y="0"/>
                </a:moveTo>
                <a:lnTo>
                  <a:pt x="12698350" y="0"/>
                </a:lnTo>
                <a:lnTo>
                  <a:pt x="12698350" y="7139336"/>
                </a:lnTo>
                <a:lnTo>
                  <a:pt x="0" y="7139336"/>
                </a:lnTo>
                <a:lnTo>
                  <a:pt x="0" y="0"/>
                </a:lnTo>
                <a:close/>
              </a:path>
            </a:pathLst>
          </a:custGeom>
          <a:blipFill>
            <a:blip r:embed="rId3"/>
            <a:stretch>
              <a:fillRect/>
            </a:stretch>
          </a:blipFill>
        </p:spPr>
      </p:sp>
      <p:sp>
        <p:nvSpPr>
          <p:cNvPr id="7" name="TextBox 7"/>
          <p:cNvSpPr txBox="1"/>
          <p:nvPr/>
        </p:nvSpPr>
        <p:spPr>
          <a:xfrm>
            <a:off x="0" y="448271"/>
            <a:ext cx="16812406" cy="1387474"/>
          </a:xfrm>
          <a:prstGeom prst="rect">
            <a:avLst/>
          </a:prstGeom>
        </p:spPr>
        <p:txBody>
          <a:bodyPr lIns="0" tIns="0" rIns="0" bIns="0" rtlCol="0" anchor="t">
            <a:spAutoFit/>
          </a:bodyPr>
          <a:lstStyle/>
          <a:p>
            <a:pPr algn="ctr">
              <a:lnSpc>
                <a:spcPts val="11200"/>
              </a:lnSpc>
              <a:spcBef>
                <a:spcPct val="0"/>
              </a:spcBef>
            </a:pPr>
            <a:r>
              <a:rPr lang="en-US" sz="8000" b="1" spc="-176">
                <a:solidFill>
                  <a:srgbClr val="FFFFFF"/>
                </a:solidFill>
                <a:latin typeface="Public Sans Bold"/>
                <a:ea typeface="Public Sans Bold"/>
                <a:cs typeface="Public Sans Bold"/>
                <a:sym typeface="Public Sans Bold"/>
              </a:rPr>
              <a:t>Etapes 2 : Postional Encoding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028700" y="276640"/>
            <a:ext cx="16077323" cy="9567237"/>
            <a:chOff x="0" y="0"/>
            <a:chExt cx="4234357" cy="2519766"/>
          </a:xfrm>
        </p:grpSpPr>
        <p:sp>
          <p:nvSpPr>
            <p:cNvPr id="4" name="Freeform 4"/>
            <p:cNvSpPr/>
            <p:nvPr/>
          </p:nvSpPr>
          <p:spPr>
            <a:xfrm>
              <a:off x="0" y="0"/>
              <a:ext cx="4234357" cy="2519766"/>
            </a:xfrm>
            <a:custGeom>
              <a:avLst/>
              <a:gdLst/>
              <a:ahLst/>
              <a:cxnLst/>
              <a:rect l="l" t="t" r="r" b="b"/>
              <a:pathLst>
                <a:path w="4234357" h="2519766">
                  <a:moveTo>
                    <a:pt x="7223" y="0"/>
                  </a:moveTo>
                  <a:lnTo>
                    <a:pt x="4227133" y="0"/>
                  </a:lnTo>
                  <a:cubicBezTo>
                    <a:pt x="4229049" y="0"/>
                    <a:pt x="4230886" y="761"/>
                    <a:pt x="4232241" y="2116"/>
                  </a:cubicBezTo>
                  <a:cubicBezTo>
                    <a:pt x="4233596" y="3470"/>
                    <a:pt x="4234357" y="5307"/>
                    <a:pt x="4234357" y="7223"/>
                  </a:cubicBezTo>
                  <a:lnTo>
                    <a:pt x="4234357" y="2512543"/>
                  </a:lnTo>
                  <a:cubicBezTo>
                    <a:pt x="4234357" y="2514459"/>
                    <a:pt x="4233596" y="2516296"/>
                    <a:pt x="4232241" y="2517651"/>
                  </a:cubicBezTo>
                  <a:cubicBezTo>
                    <a:pt x="4230886" y="2519005"/>
                    <a:pt x="4229049" y="2519766"/>
                    <a:pt x="4227133" y="2519766"/>
                  </a:cubicBezTo>
                  <a:lnTo>
                    <a:pt x="7223" y="2519766"/>
                  </a:lnTo>
                  <a:cubicBezTo>
                    <a:pt x="5307" y="2519766"/>
                    <a:pt x="3470" y="2519005"/>
                    <a:pt x="2116" y="2517651"/>
                  </a:cubicBezTo>
                  <a:cubicBezTo>
                    <a:pt x="761" y="2516296"/>
                    <a:pt x="0" y="2514459"/>
                    <a:pt x="0" y="2512543"/>
                  </a:cubicBezTo>
                  <a:lnTo>
                    <a:pt x="0" y="7223"/>
                  </a:lnTo>
                  <a:cubicBezTo>
                    <a:pt x="0" y="5307"/>
                    <a:pt x="761" y="3470"/>
                    <a:pt x="2116" y="2116"/>
                  </a:cubicBezTo>
                  <a:cubicBezTo>
                    <a:pt x="3470" y="761"/>
                    <a:pt x="5307" y="0"/>
                    <a:pt x="7223" y="0"/>
                  </a:cubicBezTo>
                  <a:close/>
                </a:path>
              </a:pathLst>
            </a:custGeom>
            <a:solidFill>
              <a:srgbClr val="3A855D"/>
            </a:solidFill>
          </p:spPr>
        </p:sp>
        <p:sp>
          <p:nvSpPr>
            <p:cNvPr id="5" name="TextBox 5"/>
            <p:cNvSpPr txBox="1"/>
            <p:nvPr/>
          </p:nvSpPr>
          <p:spPr>
            <a:xfrm>
              <a:off x="0" y="85725"/>
              <a:ext cx="4234357" cy="2434041"/>
            </a:xfrm>
            <a:prstGeom prst="rect">
              <a:avLst/>
            </a:prstGeom>
          </p:spPr>
          <p:txBody>
            <a:bodyPr lIns="50800" tIns="50800" rIns="50800" bIns="50800" rtlCol="0" anchor="ctr"/>
            <a:lstStyle/>
            <a:p>
              <a:pPr algn="ctr">
                <a:lnSpc>
                  <a:spcPts val="1925"/>
                </a:lnSpc>
              </a:pPr>
              <a:endParaRPr/>
            </a:p>
          </p:txBody>
        </p:sp>
      </p:grpSp>
      <p:sp>
        <p:nvSpPr>
          <p:cNvPr id="6" name="Freeform 6"/>
          <p:cNvSpPr/>
          <p:nvPr/>
        </p:nvSpPr>
        <p:spPr>
          <a:xfrm>
            <a:off x="2839761" y="2285323"/>
            <a:ext cx="12608478" cy="5716353"/>
          </a:xfrm>
          <a:custGeom>
            <a:avLst/>
            <a:gdLst/>
            <a:ahLst/>
            <a:cxnLst/>
            <a:rect l="l" t="t" r="r" b="b"/>
            <a:pathLst>
              <a:path w="12608478" h="5716353">
                <a:moveTo>
                  <a:pt x="0" y="0"/>
                </a:moveTo>
                <a:lnTo>
                  <a:pt x="12608478" y="0"/>
                </a:lnTo>
                <a:lnTo>
                  <a:pt x="12608478" y="5716354"/>
                </a:lnTo>
                <a:lnTo>
                  <a:pt x="0" y="5716354"/>
                </a:lnTo>
                <a:lnTo>
                  <a:pt x="0" y="0"/>
                </a:lnTo>
                <a:close/>
              </a:path>
            </a:pathLst>
          </a:custGeom>
          <a:blipFill>
            <a:blip r:embed="rId3"/>
            <a:stretch>
              <a:fillRect/>
            </a:stretch>
          </a:blipFill>
        </p:spPr>
      </p:sp>
      <p:sp>
        <p:nvSpPr>
          <p:cNvPr id="7" name="TextBox 7"/>
          <p:cNvSpPr txBox="1"/>
          <p:nvPr/>
        </p:nvSpPr>
        <p:spPr>
          <a:xfrm>
            <a:off x="0" y="448271"/>
            <a:ext cx="16812406" cy="1387474"/>
          </a:xfrm>
          <a:prstGeom prst="rect">
            <a:avLst/>
          </a:prstGeom>
        </p:spPr>
        <p:txBody>
          <a:bodyPr lIns="0" tIns="0" rIns="0" bIns="0" rtlCol="0" anchor="t">
            <a:spAutoFit/>
          </a:bodyPr>
          <a:lstStyle/>
          <a:p>
            <a:pPr algn="ctr">
              <a:lnSpc>
                <a:spcPts val="11200"/>
              </a:lnSpc>
              <a:spcBef>
                <a:spcPct val="0"/>
              </a:spcBef>
            </a:pPr>
            <a:r>
              <a:rPr lang="en-US" sz="8000" b="1" spc="-176">
                <a:solidFill>
                  <a:srgbClr val="FFFFFF"/>
                </a:solidFill>
                <a:latin typeface="Public Sans Bold"/>
                <a:ea typeface="Public Sans Bold"/>
                <a:cs typeface="Public Sans Bold"/>
                <a:sym typeface="Public Sans Bold"/>
              </a:rPr>
              <a:t>Etapes 3 : Self-Attention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733924" y="6971250"/>
            <a:ext cx="21755848" cy="4174349"/>
            <a:chOff x="0" y="0"/>
            <a:chExt cx="7796805" cy="1495993"/>
          </a:xfrm>
        </p:grpSpPr>
        <p:sp>
          <p:nvSpPr>
            <p:cNvPr id="4" name="Freeform 4"/>
            <p:cNvSpPr/>
            <p:nvPr/>
          </p:nvSpPr>
          <p:spPr>
            <a:xfrm>
              <a:off x="0" y="0"/>
              <a:ext cx="7796805" cy="1495993"/>
            </a:xfrm>
            <a:custGeom>
              <a:avLst/>
              <a:gdLst/>
              <a:ahLst/>
              <a:cxnLst/>
              <a:rect l="l" t="t" r="r" b="b"/>
              <a:pathLst>
                <a:path w="7796805" h="1495993">
                  <a:moveTo>
                    <a:pt x="0" y="0"/>
                  </a:moveTo>
                  <a:lnTo>
                    <a:pt x="7796805" y="0"/>
                  </a:lnTo>
                  <a:lnTo>
                    <a:pt x="7796805" y="1495993"/>
                  </a:lnTo>
                  <a:lnTo>
                    <a:pt x="0" y="1495993"/>
                  </a:lnTo>
                  <a:close/>
                </a:path>
              </a:pathLst>
            </a:custGeom>
            <a:solidFill>
              <a:srgbClr val="3A855D"/>
            </a:solidFill>
          </p:spPr>
        </p:sp>
        <p:sp>
          <p:nvSpPr>
            <p:cNvPr id="5" name="TextBox 5"/>
            <p:cNvSpPr txBox="1"/>
            <p:nvPr/>
          </p:nvSpPr>
          <p:spPr>
            <a:xfrm>
              <a:off x="0" y="-28575"/>
              <a:ext cx="7796805" cy="1524568"/>
            </a:xfrm>
            <a:prstGeom prst="rect">
              <a:avLst/>
            </a:prstGeom>
          </p:spPr>
          <p:txBody>
            <a:bodyPr lIns="50800" tIns="50800" rIns="50800" bIns="50800" rtlCol="0" anchor="ctr"/>
            <a:lstStyle/>
            <a:p>
              <a:pPr algn="ctr">
                <a:lnSpc>
                  <a:spcPts val="1960"/>
                </a:lnSpc>
                <a:spcBef>
                  <a:spcPct val="0"/>
                </a:spcBef>
              </a:pPr>
              <a:endParaRPr/>
            </a:p>
          </p:txBody>
        </p:sp>
      </p:grpSp>
      <p:sp>
        <p:nvSpPr>
          <p:cNvPr id="6" name="Freeform 6"/>
          <p:cNvSpPr/>
          <p:nvPr/>
        </p:nvSpPr>
        <p:spPr>
          <a:xfrm>
            <a:off x="7951759" y="6971250"/>
            <a:ext cx="18964799" cy="5523017"/>
          </a:xfrm>
          <a:custGeom>
            <a:avLst/>
            <a:gdLst/>
            <a:ahLst/>
            <a:cxnLst/>
            <a:rect l="l" t="t" r="r" b="b"/>
            <a:pathLst>
              <a:path w="18964799" h="5523017">
                <a:moveTo>
                  <a:pt x="0" y="0"/>
                </a:moveTo>
                <a:lnTo>
                  <a:pt x="18964799" y="0"/>
                </a:lnTo>
                <a:lnTo>
                  <a:pt x="18964799" y="5523017"/>
                </a:lnTo>
                <a:lnTo>
                  <a:pt x="0" y="5523017"/>
                </a:lnTo>
                <a:lnTo>
                  <a:pt x="0" y="0"/>
                </a:lnTo>
                <a:close/>
              </a:path>
            </a:pathLst>
          </a:custGeom>
          <a:blipFill>
            <a:blip r:embed="rId3"/>
            <a:stretch>
              <a:fillRect l="-6009" t="-144363" r="-9578" b="-20568"/>
            </a:stretch>
          </a:blipFill>
        </p:spPr>
      </p:sp>
      <p:sp>
        <p:nvSpPr>
          <p:cNvPr id="7" name="Freeform 7"/>
          <p:cNvSpPr/>
          <p:nvPr/>
        </p:nvSpPr>
        <p:spPr>
          <a:xfrm>
            <a:off x="16914402" y="322437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9" name="Freeform 9"/>
          <p:cNvSpPr/>
          <p:nvPr/>
        </p:nvSpPr>
        <p:spPr>
          <a:xfrm>
            <a:off x="-11013040" y="6679183"/>
            <a:ext cx="18964799" cy="5523017"/>
          </a:xfrm>
          <a:custGeom>
            <a:avLst/>
            <a:gdLst/>
            <a:ahLst/>
            <a:cxnLst/>
            <a:rect l="l" t="t" r="r" b="b"/>
            <a:pathLst>
              <a:path w="18964799" h="5523017">
                <a:moveTo>
                  <a:pt x="0" y="0"/>
                </a:moveTo>
                <a:lnTo>
                  <a:pt x="18964799" y="0"/>
                </a:lnTo>
                <a:lnTo>
                  <a:pt x="18964799" y="5523018"/>
                </a:lnTo>
                <a:lnTo>
                  <a:pt x="0" y="5523018"/>
                </a:lnTo>
                <a:lnTo>
                  <a:pt x="0" y="0"/>
                </a:lnTo>
                <a:close/>
              </a:path>
            </a:pathLst>
          </a:custGeom>
          <a:blipFill>
            <a:blip r:embed="rId3"/>
            <a:stretch>
              <a:fillRect l="-6009" t="-144363" r="-9578" b="-20568"/>
            </a:stretch>
          </a:blipFill>
        </p:spPr>
      </p:sp>
      <p:sp>
        <p:nvSpPr>
          <p:cNvPr id="10" name="TextBox 10"/>
          <p:cNvSpPr txBox="1"/>
          <p:nvPr/>
        </p:nvSpPr>
        <p:spPr>
          <a:xfrm>
            <a:off x="788765" y="2084048"/>
            <a:ext cx="4221063" cy="762000"/>
          </a:xfrm>
          <a:prstGeom prst="rect">
            <a:avLst/>
          </a:prstGeom>
        </p:spPr>
        <p:txBody>
          <a:bodyPr lIns="0" tIns="0" rIns="0" bIns="0" rtlCol="0" anchor="t">
            <a:spAutoFit/>
          </a:bodyPr>
          <a:lstStyle/>
          <a:p>
            <a:pPr marL="971547" lvl="1" indent="-485773" algn="ctr">
              <a:lnSpc>
                <a:spcPts val="6299"/>
              </a:lnSpc>
              <a:spcBef>
                <a:spcPct val="0"/>
              </a:spcBef>
              <a:buAutoNum type="arabicPeriod"/>
            </a:pPr>
            <a:r>
              <a:rPr lang="en-US" sz="4499" spc="-13">
                <a:solidFill>
                  <a:srgbClr val="000000"/>
                </a:solidFill>
                <a:latin typeface="Public Sans"/>
                <a:ea typeface="Public Sans"/>
                <a:cs typeface="Public Sans"/>
                <a:sym typeface="Public Sans"/>
              </a:rPr>
              <a:t>Introduction</a:t>
            </a:r>
          </a:p>
        </p:txBody>
      </p:sp>
      <p:sp>
        <p:nvSpPr>
          <p:cNvPr id="11" name="TextBox 11"/>
          <p:cNvSpPr txBox="1"/>
          <p:nvPr/>
        </p:nvSpPr>
        <p:spPr>
          <a:xfrm>
            <a:off x="1399346" y="3608048"/>
            <a:ext cx="6311801" cy="762000"/>
          </a:xfrm>
          <a:prstGeom prst="rect">
            <a:avLst/>
          </a:prstGeom>
        </p:spPr>
        <p:txBody>
          <a:bodyPr lIns="0" tIns="0" rIns="0" bIns="0" rtlCol="0" anchor="t">
            <a:spAutoFit/>
          </a:bodyPr>
          <a:lstStyle/>
          <a:p>
            <a:pPr algn="ctr">
              <a:lnSpc>
                <a:spcPts val="6299"/>
              </a:lnSpc>
              <a:spcBef>
                <a:spcPct val="0"/>
              </a:spcBef>
            </a:pPr>
            <a:r>
              <a:rPr lang="en-US" sz="4499" spc="-13">
                <a:solidFill>
                  <a:srgbClr val="000000"/>
                </a:solidFill>
                <a:latin typeface="Public Sans"/>
                <a:ea typeface="Public Sans"/>
                <a:cs typeface="Public Sans"/>
                <a:sym typeface="Public Sans"/>
              </a:rPr>
              <a:t>2.  Context et technique</a:t>
            </a:r>
          </a:p>
        </p:txBody>
      </p:sp>
      <p:sp>
        <p:nvSpPr>
          <p:cNvPr id="12" name="TextBox 12"/>
          <p:cNvSpPr txBox="1"/>
          <p:nvPr/>
        </p:nvSpPr>
        <p:spPr>
          <a:xfrm>
            <a:off x="1399346" y="5132048"/>
            <a:ext cx="4412010" cy="762000"/>
          </a:xfrm>
          <a:prstGeom prst="rect">
            <a:avLst/>
          </a:prstGeom>
        </p:spPr>
        <p:txBody>
          <a:bodyPr lIns="0" tIns="0" rIns="0" bIns="0" rtlCol="0" anchor="t">
            <a:spAutoFit/>
          </a:bodyPr>
          <a:lstStyle/>
          <a:p>
            <a:pPr algn="ctr">
              <a:lnSpc>
                <a:spcPts val="6299"/>
              </a:lnSpc>
              <a:spcBef>
                <a:spcPct val="0"/>
              </a:spcBef>
            </a:pPr>
            <a:r>
              <a:rPr lang="en-US" sz="4499" spc="-13">
                <a:solidFill>
                  <a:srgbClr val="000000"/>
                </a:solidFill>
                <a:latin typeface="Public Sans"/>
                <a:ea typeface="Public Sans"/>
                <a:cs typeface="Public Sans"/>
                <a:sym typeface="Public Sans"/>
              </a:rPr>
              <a:t>3.  Methodologie</a:t>
            </a:r>
          </a:p>
        </p:txBody>
      </p:sp>
      <p:sp>
        <p:nvSpPr>
          <p:cNvPr id="13" name="TextBox 13"/>
          <p:cNvSpPr txBox="1"/>
          <p:nvPr/>
        </p:nvSpPr>
        <p:spPr>
          <a:xfrm>
            <a:off x="9585862" y="2082628"/>
            <a:ext cx="4212580" cy="762000"/>
          </a:xfrm>
          <a:prstGeom prst="rect">
            <a:avLst/>
          </a:prstGeom>
        </p:spPr>
        <p:txBody>
          <a:bodyPr lIns="0" tIns="0" rIns="0" bIns="0" rtlCol="0" anchor="t">
            <a:spAutoFit/>
          </a:bodyPr>
          <a:lstStyle/>
          <a:p>
            <a:pPr algn="ctr">
              <a:lnSpc>
                <a:spcPts val="6299"/>
              </a:lnSpc>
              <a:spcBef>
                <a:spcPct val="0"/>
              </a:spcBef>
            </a:pPr>
            <a:r>
              <a:rPr lang="en-US" sz="4499" spc="-13">
                <a:solidFill>
                  <a:srgbClr val="000000"/>
                </a:solidFill>
                <a:latin typeface="Public Sans"/>
                <a:ea typeface="Public Sans"/>
                <a:cs typeface="Public Sans"/>
                <a:sym typeface="Public Sans"/>
              </a:rPr>
              <a:t>4.   Applications</a:t>
            </a:r>
          </a:p>
        </p:txBody>
      </p:sp>
      <p:sp>
        <p:nvSpPr>
          <p:cNvPr id="14" name="TextBox 14"/>
          <p:cNvSpPr txBox="1"/>
          <p:nvPr/>
        </p:nvSpPr>
        <p:spPr>
          <a:xfrm>
            <a:off x="9580728" y="3606628"/>
            <a:ext cx="3213646" cy="762000"/>
          </a:xfrm>
          <a:prstGeom prst="rect">
            <a:avLst/>
          </a:prstGeom>
        </p:spPr>
        <p:txBody>
          <a:bodyPr lIns="0" tIns="0" rIns="0" bIns="0" rtlCol="0" anchor="t">
            <a:spAutoFit/>
          </a:bodyPr>
          <a:lstStyle/>
          <a:p>
            <a:pPr algn="ctr">
              <a:lnSpc>
                <a:spcPts val="6299"/>
              </a:lnSpc>
              <a:spcBef>
                <a:spcPct val="0"/>
              </a:spcBef>
            </a:pPr>
            <a:r>
              <a:rPr lang="en-US" sz="4499" spc="-13">
                <a:solidFill>
                  <a:srgbClr val="000000"/>
                </a:solidFill>
                <a:latin typeface="Public Sans"/>
                <a:ea typeface="Public Sans"/>
                <a:cs typeface="Public Sans"/>
                <a:sym typeface="Public Sans"/>
              </a:rPr>
              <a:t>5.  Use Case</a:t>
            </a:r>
          </a:p>
        </p:txBody>
      </p:sp>
      <p:sp>
        <p:nvSpPr>
          <p:cNvPr id="15" name="TextBox 15"/>
          <p:cNvSpPr txBox="1"/>
          <p:nvPr/>
        </p:nvSpPr>
        <p:spPr>
          <a:xfrm>
            <a:off x="9585862" y="5132048"/>
            <a:ext cx="8224391" cy="762000"/>
          </a:xfrm>
          <a:prstGeom prst="rect">
            <a:avLst/>
          </a:prstGeom>
        </p:spPr>
        <p:txBody>
          <a:bodyPr lIns="0" tIns="0" rIns="0" bIns="0" rtlCol="0" anchor="t">
            <a:spAutoFit/>
          </a:bodyPr>
          <a:lstStyle/>
          <a:p>
            <a:pPr algn="ctr">
              <a:lnSpc>
                <a:spcPts val="6299"/>
              </a:lnSpc>
              <a:spcBef>
                <a:spcPct val="0"/>
              </a:spcBef>
            </a:pPr>
            <a:r>
              <a:rPr lang="en-US" sz="4499" spc="-13">
                <a:solidFill>
                  <a:srgbClr val="000000"/>
                </a:solidFill>
                <a:latin typeface="Public Sans"/>
                <a:ea typeface="Public Sans"/>
                <a:cs typeface="Public Sans"/>
                <a:sym typeface="Public Sans"/>
              </a:rPr>
              <a:t>6.  Conclusion et Persepectives</a:t>
            </a:r>
          </a:p>
        </p:txBody>
      </p:sp>
      <p:sp>
        <p:nvSpPr>
          <p:cNvPr id="16" name="TextBox 16"/>
          <p:cNvSpPr txBox="1"/>
          <p:nvPr/>
        </p:nvSpPr>
        <p:spPr>
          <a:xfrm>
            <a:off x="1028700" y="345754"/>
            <a:ext cx="12912335" cy="1642116"/>
          </a:xfrm>
          <a:prstGeom prst="rect">
            <a:avLst/>
          </a:prstGeom>
        </p:spPr>
        <p:txBody>
          <a:bodyPr lIns="0" tIns="0" rIns="0" bIns="0" rtlCol="0" anchor="t">
            <a:spAutoFit/>
          </a:bodyPr>
          <a:lstStyle/>
          <a:p>
            <a:pPr algn="ctr">
              <a:lnSpc>
                <a:spcPts val="12120"/>
              </a:lnSpc>
            </a:pPr>
            <a:r>
              <a:rPr lang="en-US" sz="12625" spc="-1035">
                <a:solidFill>
                  <a:srgbClr val="3A855D"/>
                </a:solidFill>
                <a:latin typeface="Public Sans"/>
                <a:ea typeface="Public Sans"/>
                <a:cs typeface="Public Sans"/>
                <a:sym typeface="Public Sans"/>
              </a:rPr>
              <a:t>Plan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0" y="276640"/>
            <a:ext cx="18288000" cy="9567237"/>
            <a:chOff x="0" y="0"/>
            <a:chExt cx="4816593" cy="2519766"/>
          </a:xfrm>
        </p:grpSpPr>
        <p:sp>
          <p:nvSpPr>
            <p:cNvPr id="4" name="Freeform 4"/>
            <p:cNvSpPr/>
            <p:nvPr/>
          </p:nvSpPr>
          <p:spPr>
            <a:xfrm>
              <a:off x="0" y="0"/>
              <a:ext cx="4816592" cy="2519766"/>
            </a:xfrm>
            <a:custGeom>
              <a:avLst/>
              <a:gdLst/>
              <a:ahLst/>
              <a:cxnLst/>
              <a:rect l="l" t="t" r="r" b="b"/>
              <a:pathLst>
                <a:path w="4816592" h="2519766">
                  <a:moveTo>
                    <a:pt x="6350" y="0"/>
                  </a:moveTo>
                  <a:lnTo>
                    <a:pt x="4810242" y="0"/>
                  </a:lnTo>
                  <a:cubicBezTo>
                    <a:pt x="4811926" y="0"/>
                    <a:pt x="4813542" y="669"/>
                    <a:pt x="4814732" y="1860"/>
                  </a:cubicBezTo>
                  <a:cubicBezTo>
                    <a:pt x="4815923" y="3051"/>
                    <a:pt x="4816592" y="4666"/>
                    <a:pt x="4816592" y="6350"/>
                  </a:cubicBezTo>
                  <a:lnTo>
                    <a:pt x="4816592" y="2513416"/>
                  </a:lnTo>
                  <a:cubicBezTo>
                    <a:pt x="4816592" y="2516923"/>
                    <a:pt x="4813750" y="2519766"/>
                    <a:pt x="4810242" y="2519766"/>
                  </a:cubicBezTo>
                  <a:lnTo>
                    <a:pt x="6350" y="2519766"/>
                  </a:lnTo>
                  <a:cubicBezTo>
                    <a:pt x="2843" y="2519766"/>
                    <a:pt x="0" y="2516923"/>
                    <a:pt x="0" y="2513416"/>
                  </a:cubicBezTo>
                  <a:lnTo>
                    <a:pt x="0" y="6350"/>
                  </a:lnTo>
                  <a:cubicBezTo>
                    <a:pt x="0" y="2843"/>
                    <a:pt x="2843" y="0"/>
                    <a:pt x="6350" y="0"/>
                  </a:cubicBezTo>
                  <a:close/>
                </a:path>
              </a:pathLst>
            </a:custGeom>
            <a:solidFill>
              <a:srgbClr val="3A855D"/>
            </a:solidFill>
          </p:spPr>
        </p:sp>
        <p:sp>
          <p:nvSpPr>
            <p:cNvPr id="5" name="TextBox 5"/>
            <p:cNvSpPr txBox="1"/>
            <p:nvPr/>
          </p:nvSpPr>
          <p:spPr>
            <a:xfrm>
              <a:off x="0" y="85725"/>
              <a:ext cx="4816593" cy="2434041"/>
            </a:xfrm>
            <a:prstGeom prst="rect">
              <a:avLst/>
            </a:prstGeom>
          </p:spPr>
          <p:txBody>
            <a:bodyPr lIns="50800" tIns="50800" rIns="50800" bIns="50800" rtlCol="0" anchor="ctr"/>
            <a:lstStyle/>
            <a:p>
              <a:pPr algn="ctr">
                <a:lnSpc>
                  <a:spcPts val="1925"/>
                </a:lnSpc>
              </a:pPr>
              <a:endParaRPr/>
            </a:p>
          </p:txBody>
        </p:sp>
      </p:grpSp>
      <p:sp>
        <p:nvSpPr>
          <p:cNvPr id="6" name="TextBox 6"/>
          <p:cNvSpPr txBox="1"/>
          <p:nvPr/>
        </p:nvSpPr>
        <p:spPr>
          <a:xfrm>
            <a:off x="574595" y="3864101"/>
            <a:ext cx="16684705" cy="660274"/>
          </a:xfrm>
          <a:prstGeom prst="rect">
            <a:avLst/>
          </a:prstGeom>
        </p:spPr>
        <p:txBody>
          <a:bodyPr lIns="0" tIns="0" rIns="0" bIns="0" rtlCol="0" anchor="t">
            <a:spAutoFit/>
          </a:bodyPr>
          <a:lstStyle/>
          <a:p>
            <a:pPr algn="l">
              <a:lnSpc>
                <a:spcPts val="4896"/>
              </a:lnSpc>
            </a:pPr>
            <a:r>
              <a:rPr lang="en-US" sz="5100" spc="-45">
                <a:solidFill>
                  <a:srgbClr val="F1F0EC"/>
                </a:solidFill>
                <a:latin typeface="Public Sans"/>
                <a:ea typeface="Public Sans"/>
                <a:cs typeface="Public Sans"/>
                <a:sym typeface="Public Sans"/>
              </a:rPr>
              <a:t>The quick brown fox jumps over a lazy dog. What a lazy!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0" y="276640"/>
            <a:ext cx="18288000" cy="9567237"/>
            <a:chOff x="0" y="0"/>
            <a:chExt cx="4816593" cy="2519766"/>
          </a:xfrm>
        </p:grpSpPr>
        <p:sp>
          <p:nvSpPr>
            <p:cNvPr id="4" name="Freeform 4"/>
            <p:cNvSpPr/>
            <p:nvPr/>
          </p:nvSpPr>
          <p:spPr>
            <a:xfrm>
              <a:off x="0" y="0"/>
              <a:ext cx="4816592" cy="2519766"/>
            </a:xfrm>
            <a:custGeom>
              <a:avLst/>
              <a:gdLst/>
              <a:ahLst/>
              <a:cxnLst/>
              <a:rect l="l" t="t" r="r" b="b"/>
              <a:pathLst>
                <a:path w="4816592" h="2519766">
                  <a:moveTo>
                    <a:pt x="6350" y="0"/>
                  </a:moveTo>
                  <a:lnTo>
                    <a:pt x="4810242" y="0"/>
                  </a:lnTo>
                  <a:cubicBezTo>
                    <a:pt x="4811926" y="0"/>
                    <a:pt x="4813542" y="669"/>
                    <a:pt x="4814732" y="1860"/>
                  </a:cubicBezTo>
                  <a:cubicBezTo>
                    <a:pt x="4815923" y="3051"/>
                    <a:pt x="4816592" y="4666"/>
                    <a:pt x="4816592" y="6350"/>
                  </a:cubicBezTo>
                  <a:lnTo>
                    <a:pt x="4816592" y="2513416"/>
                  </a:lnTo>
                  <a:cubicBezTo>
                    <a:pt x="4816592" y="2516923"/>
                    <a:pt x="4813750" y="2519766"/>
                    <a:pt x="4810242" y="2519766"/>
                  </a:cubicBezTo>
                  <a:lnTo>
                    <a:pt x="6350" y="2519766"/>
                  </a:lnTo>
                  <a:cubicBezTo>
                    <a:pt x="2843" y="2519766"/>
                    <a:pt x="0" y="2516923"/>
                    <a:pt x="0" y="2513416"/>
                  </a:cubicBezTo>
                  <a:lnTo>
                    <a:pt x="0" y="6350"/>
                  </a:lnTo>
                  <a:cubicBezTo>
                    <a:pt x="0" y="2843"/>
                    <a:pt x="2843" y="0"/>
                    <a:pt x="6350" y="0"/>
                  </a:cubicBezTo>
                  <a:close/>
                </a:path>
              </a:pathLst>
            </a:custGeom>
            <a:solidFill>
              <a:srgbClr val="3A855D"/>
            </a:solidFill>
          </p:spPr>
        </p:sp>
        <p:sp>
          <p:nvSpPr>
            <p:cNvPr id="5" name="TextBox 5"/>
            <p:cNvSpPr txBox="1"/>
            <p:nvPr/>
          </p:nvSpPr>
          <p:spPr>
            <a:xfrm>
              <a:off x="0" y="85725"/>
              <a:ext cx="4816593" cy="2434041"/>
            </a:xfrm>
            <a:prstGeom prst="rect">
              <a:avLst/>
            </a:prstGeom>
          </p:spPr>
          <p:txBody>
            <a:bodyPr lIns="50800" tIns="50800" rIns="50800" bIns="50800" rtlCol="0" anchor="ctr"/>
            <a:lstStyle/>
            <a:p>
              <a:pPr algn="ctr">
                <a:lnSpc>
                  <a:spcPts val="1925"/>
                </a:lnSpc>
              </a:pPr>
              <a:endParaRPr/>
            </a:p>
          </p:txBody>
        </p:sp>
      </p:grpSp>
      <p:sp>
        <p:nvSpPr>
          <p:cNvPr id="6" name="TextBox 6"/>
          <p:cNvSpPr txBox="1"/>
          <p:nvPr/>
        </p:nvSpPr>
        <p:spPr>
          <a:xfrm>
            <a:off x="574595" y="3845051"/>
            <a:ext cx="16684705" cy="3537206"/>
          </a:xfrm>
          <a:prstGeom prst="rect">
            <a:avLst/>
          </a:prstGeom>
        </p:spPr>
        <p:txBody>
          <a:bodyPr lIns="0" tIns="0" rIns="0" bIns="0" rtlCol="0" anchor="t">
            <a:spAutoFit/>
          </a:bodyPr>
          <a:lstStyle/>
          <a:p>
            <a:pPr marL="1036331" lvl="1" indent="-518166" algn="l">
              <a:lnSpc>
                <a:spcPts val="4608"/>
              </a:lnSpc>
              <a:buFont typeface="Arial"/>
              <a:buChar char="•"/>
            </a:pPr>
            <a:r>
              <a:rPr lang="en-US" sz="4800" spc="-43">
                <a:solidFill>
                  <a:srgbClr val="F1F0EC"/>
                </a:solidFill>
                <a:latin typeface="Public Sans"/>
                <a:ea typeface="Public Sans"/>
                <a:cs typeface="Public Sans"/>
                <a:sym typeface="Public Sans"/>
              </a:rPr>
              <a:t>Au lieu d'utiliser une seule tête d'attention, les Transformers utilisent plusieurs têtes en parallèle.</a:t>
            </a:r>
          </a:p>
          <a:p>
            <a:pPr marL="1036331" lvl="1" indent="-518166" algn="l">
              <a:lnSpc>
                <a:spcPts val="4608"/>
              </a:lnSpc>
              <a:buFont typeface="Arial"/>
              <a:buChar char="•"/>
            </a:pPr>
            <a:r>
              <a:rPr lang="en-US" sz="4800" spc="-43">
                <a:solidFill>
                  <a:srgbClr val="F1F0EC"/>
                </a:solidFill>
                <a:latin typeface="Public Sans"/>
                <a:ea typeface="Public Sans"/>
                <a:cs typeface="Public Sans"/>
                <a:sym typeface="Public Sans"/>
              </a:rPr>
              <a:t>Cela permet au modèle de capturer différents types de relations dans les données (ex : relations syntaxiques, sémantiques).</a:t>
            </a:r>
          </a:p>
          <a:p>
            <a:pPr algn="l">
              <a:lnSpc>
                <a:spcPts val="4608"/>
              </a:lnSpc>
            </a:pPr>
            <a:endParaRPr lang="en-US" sz="4800" spc="-43">
              <a:solidFill>
                <a:srgbClr val="F1F0EC"/>
              </a:solidFill>
              <a:latin typeface="Public Sans"/>
              <a:ea typeface="Public Sans"/>
              <a:cs typeface="Public Sans"/>
              <a:sym typeface="Public Sans"/>
            </a:endParaRPr>
          </a:p>
        </p:txBody>
      </p:sp>
      <p:sp>
        <p:nvSpPr>
          <p:cNvPr id="7" name="TextBox 7"/>
          <p:cNvSpPr txBox="1"/>
          <p:nvPr/>
        </p:nvSpPr>
        <p:spPr>
          <a:xfrm>
            <a:off x="-526202" y="1606211"/>
            <a:ext cx="16684705" cy="1203325"/>
          </a:xfrm>
          <a:prstGeom prst="rect">
            <a:avLst/>
          </a:prstGeom>
        </p:spPr>
        <p:txBody>
          <a:bodyPr lIns="0" tIns="0" rIns="0" bIns="0" rtlCol="0" anchor="t">
            <a:spAutoFit/>
          </a:bodyPr>
          <a:lstStyle/>
          <a:p>
            <a:pPr algn="ctr">
              <a:lnSpc>
                <a:spcPts val="9799"/>
              </a:lnSpc>
              <a:spcBef>
                <a:spcPct val="0"/>
              </a:spcBef>
            </a:pPr>
            <a:r>
              <a:rPr lang="en-US" sz="6999" spc="-573">
                <a:solidFill>
                  <a:srgbClr val="F1F0EC"/>
                </a:solidFill>
                <a:latin typeface="Public Sans"/>
                <a:ea typeface="Public Sans"/>
                <a:cs typeface="Public Sans"/>
                <a:sym typeface="Public Sans"/>
              </a:rPr>
              <a:t>Multi-Head Attention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0" y="276640"/>
            <a:ext cx="18288000" cy="9567237"/>
            <a:chOff x="0" y="0"/>
            <a:chExt cx="4816593" cy="2519766"/>
          </a:xfrm>
        </p:grpSpPr>
        <p:sp>
          <p:nvSpPr>
            <p:cNvPr id="4" name="Freeform 4"/>
            <p:cNvSpPr/>
            <p:nvPr/>
          </p:nvSpPr>
          <p:spPr>
            <a:xfrm>
              <a:off x="0" y="0"/>
              <a:ext cx="4816592" cy="2519766"/>
            </a:xfrm>
            <a:custGeom>
              <a:avLst/>
              <a:gdLst/>
              <a:ahLst/>
              <a:cxnLst/>
              <a:rect l="l" t="t" r="r" b="b"/>
              <a:pathLst>
                <a:path w="4816592" h="2519766">
                  <a:moveTo>
                    <a:pt x="6350" y="0"/>
                  </a:moveTo>
                  <a:lnTo>
                    <a:pt x="4810242" y="0"/>
                  </a:lnTo>
                  <a:cubicBezTo>
                    <a:pt x="4811926" y="0"/>
                    <a:pt x="4813542" y="669"/>
                    <a:pt x="4814732" y="1860"/>
                  </a:cubicBezTo>
                  <a:cubicBezTo>
                    <a:pt x="4815923" y="3051"/>
                    <a:pt x="4816592" y="4666"/>
                    <a:pt x="4816592" y="6350"/>
                  </a:cubicBezTo>
                  <a:lnTo>
                    <a:pt x="4816592" y="2513416"/>
                  </a:lnTo>
                  <a:cubicBezTo>
                    <a:pt x="4816592" y="2516923"/>
                    <a:pt x="4813750" y="2519766"/>
                    <a:pt x="4810242" y="2519766"/>
                  </a:cubicBezTo>
                  <a:lnTo>
                    <a:pt x="6350" y="2519766"/>
                  </a:lnTo>
                  <a:cubicBezTo>
                    <a:pt x="2843" y="2519766"/>
                    <a:pt x="0" y="2516923"/>
                    <a:pt x="0" y="2513416"/>
                  </a:cubicBezTo>
                  <a:lnTo>
                    <a:pt x="0" y="6350"/>
                  </a:lnTo>
                  <a:cubicBezTo>
                    <a:pt x="0" y="2843"/>
                    <a:pt x="2843" y="0"/>
                    <a:pt x="6350" y="0"/>
                  </a:cubicBezTo>
                  <a:close/>
                </a:path>
              </a:pathLst>
            </a:custGeom>
            <a:solidFill>
              <a:srgbClr val="3A855D"/>
            </a:solidFill>
          </p:spPr>
        </p:sp>
        <p:sp>
          <p:nvSpPr>
            <p:cNvPr id="5" name="TextBox 5"/>
            <p:cNvSpPr txBox="1"/>
            <p:nvPr/>
          </p:nvSpPr>
          <p:spPr>
            <a:xfrm>
              <a:off x="0" y="85725"/>
              <a:ext cx="4816593" cy="2434041"/>
            </a:xfrm>
            <a:prstGeom prst="rect">
              <a:avLst/>
            </a:prstGeom>
          </p:spPr>
          <p:txBody>
            <a:bodyPr lIns="50800" tIns="50800" rIns="50800" bIns="50800" rtlCol="0" anchor="ctr"/>
            <a:lstStyle/>
            <a:p>
              <a:pPr algn="ctr">
                <a:lnSpc>
                  <a:spcPts val="1925"/>
                </a:lnSpc>
              </a:pPr>
              <a:endParaRPr/>
            </a:p>
          </p:txBody>
        </p:sp>
      </p:grpSp>
      <p:sp>
        <p:nvSpPr>
          <p:cNvPr id="6" name="Freeform 6"/>
          <p:cNvSpPr/>
          <p:nvPr/>
        </p:nvSpPr>
        <p:spPr>
          <a:xfrm>
            <a:off x="0" y="-265839"/>
            <a:ext cx="18288000" cy="10109716"/>
          </a:xfrm>
          <a:custGeom>
            <a:avLst/>
            <a:gdLst/>
            <a:ahLst/>
            <a:cxnLst/>
            <a:rect l="l" t="t" r="r" b="b"/>
            <a:pathLst>
              <a:path w="18288000" h="10109716">
                <a:moveTo>
                  <a:pt x="0" y="0"/>
                </a:moveTo>
                <a:lnTo>
                  <a:pt x="18288000" y="0"/>
                </a:lnTo>
                <a:lnTo>
                  <a:pt x="18288000" y="10109716"/>
                </a:lnTo>
                <a:lnTo>
                  <a:pt x="0" y="10109716"/>
                </a:lnTo>
                <a:lnTo>
                  <a:pt x="0" y="0"/>
                </a:lnTo>
                <a:close/>
              </a:path>
            </a:pathLst>
          </a:custGeom>
          <a:blipFill>
            <a:blip r:embed="rId3"/>
            <a:stretch>
              <a:fillRect t="-851" b="-851"/>
            </a:stretch>
          </a:blipFill>
        </p:spPr>
      </p:sp>
      <p:grpSp>
        <p:nvGrpSpPr>
          <p:cNvPr id="7" name="Group 7"/>
          <p:cNvGrpSpPr/>
          <p:nvPr/>
        </p:nvGrpSpPr>
        <p:grpSpPr>
          <a:xfrm>
            <a:off x="-1543050" y="-1808889"/>
            <a:ext cx="3086100" cy="3086100"/>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9" name="TextBox 9"/>
            <p:cNvSpPr txBox="1"/>
            <p:nvPr/>
          </p:nvSpPr>
          <p:spPr>
            <a:xfrm>
              <a:off x="0" y="85725"/>
              <a:ext cx="812800" cy="727075"/>
            </a:xfrm>
            <a:prstGeom prst="rect">
              <a:avLst/>
            </a:prstGeom>
          </p:spPr>
          <p:txBody>
            <a:bodyPr lIns="50800" tIns="50800" rIns="50800" bIns="50800" rtlCol="0" anchor="ctr"/>
            <a:lstStyle/>
            <a:p>
              <a:pPr algn="ctr">
                <a:lnSpc>
                  <a:spcPts val="1925"/>
                </a:lnSpc>
              </a:pPr>
              <a:endParaRPr/>
            </a:p>
          </p:txBody>
        </p:sp>
      </p:grpSp>
      <p:grpSp>
        <p:nvGrpSpPr>
          <p:cNvPr id="10" name="Group 10"/>
          <p:cNvGrpSpPr/>
          <p:nvPr/>
        </p:nvGrpSpPr>
        <p:grpSpPr>
          <a:xfrm>
            <a:off x="15120360" y="2420534"/>
            <a:ext cx="3167640" cy="5654625"/>
            <a:chOff x="0" y="0"/>
            <a:chExt cx="834276" cy="1489284"/>
          </a:xfrm>
        </p:grpSpPr>
        <p:sp>
          <p:nvSpPr>
            <p:cNvPr id="11" name="Freeform 11"/>
            <p:cNvSpPr/>
            <p:nvPr/>
          </p:nvSpPr>
          <p:spPr>
            <a:xfrm>
              <a:off x="0" y="0"/>
              <a:ext cx="834276" cy="1489284"/>
            </a:xfrm>
            <a:custGeom>
              <a:avLst/>
              <a:gdLst/>
              <a:ahLst/>
              <a:cxnLst/>
              <a:rect l="l" t="t" r="r" b="b"/>
              <a:pathLst>
                <a:path w="834276" h="1489284">
                  <a:moveTo>
                    <a:pt x="0" y="0"/>
                  </a:moveTo>
                  <a:lnTo>
                    <a:pt x="834276" y="0"/>
                  </a:lnTo>
                  <a:lnTo>
                    <a:pt x="834276" y="1489284"/>
                  </a:lnTo>
                  <a:lnTo>
                    <a:pt x="0" y="1489284"/>
                  </a:lnTo>
                  <a:close/>
                </a:path>
              </a:pathLst>
            </a:custGeom>
            <a:solidFill>
              <a:srgbClr val="FFFFFF"/>
            </a:solidFill>
          </p:spPr>
        </p:sp>
        <p:sp>
          <p:nvSpPr>
            <p:cNvPr id="12" name="TextBox 12"/>
            <p:cNvSpPr txBox="1"/>
            <p:nvPr/>
          </p:nvSpPr>
          <p:spPr>
            <a:xfrm>
              <a:off x="0" y="85725"/>
              <a:ext cx="834276" cy="1403559"/>
            </a:xfrm>
            <a:prstGeom prst="rect">
              <a:avLst/>
            </a:prstGeom>
          </p:spPr>
          <p:txBody>
            <a:bodyPr lIns="50800" tIns="50800" rIns="50800" bIns="50800" rtlCol="0" anchor="ctr"/>
            <a:lstStyle/>
            <a:p>
              <a:pPr algn="ctr">
                <a:lnSpc>
                  <a:spcPts val="1925"/>
                </a:lnSpc>
              </a:pPr>
              <a:endParaRPr/>
            </a:p>
          </p:txBody>
        </p:sp>
      </p:grpSp>
      <p:sp>
        <p:nvSpPr>
          <p:cNvPr id="13" name="TextBox 13"/>
          <p:cNvSpPr txBox="1"/>
          <p:nvPr/>
        </p:nvSpPr>
        <p:spPr>
          <a:xfrm>
            <a:off x="14762482" y="3537228"/>
            <a:ext cx="2787997" cy="4155442"/>
          </a:xfrm>
          <a:prstGeom prst="rect">
            <a:avLst/>
          </a:prstGeom>
        </p:spPr>
        <p:txBody>
          <a:bodyPr lIns="0" tIns="0" rIns="0" bIns="0" rtlCol="0" anchor="t">
            <a:spAutoFit/>
          </a:bodyPr>
          <a:lstStyle/>
          <a:p>
            <a:pPr algn="ctr">
              <a:lnSpc>
                <a:spcPts val="8259"/>
              </a:lnSpc>
            </a:pPr>
            <a:r>
              <a:rPr lang="en-US" sz="5899" spc="-483">
                <a:solidFill>
                  <a:srgbClr val="EA0000"/>
                </a:solidFill>
                <a:latin typeface="Public Sans"/>
                <a:ea typeface="Public Sans"/>
                <a:cs typeface="Public Sans"/>
                <a:sym typeface="Public Sans"/>
              </a:rPr>
              <a:t>Self </a:t>
            </a:r>
          </a:p>
          <a:p>
            <a:pPr algn="ctr">
              <a:lnSpc>
                <a:spcPts val="8259"/>
              </a:lnSpc>
            </a:pPr>
            <a:r>
              <a:rPr lang="en-US" sz="5899" spc="-483">
                <a:solidFill>
                  <a:srgbClr val="EA0000"/>
                </a:solidFill>
                <a:latin typeface="Public Sans"/>
                <a:ea typeface="Public Sans"/>
                <a:cs typeface="Public Sans"/>
                <a:sym typeface="Public Sans"/>
              </a:rPr>
              <a:t>Attention</a:t>
            </a:r>
          </a:p>
          <a:p>
            <a:pPr algn="ctr">
              <a:lnSpc>
                <a:spcPts val="8259"/>
              </a:lnSpc>
            </a:pPr>
            <a:r>
              <a:rPr lang="en-US" sz="5899" spc="-483">
                <a:solidFill>
                  <a:srgbClr val="EA0000"/>
                </a:solidFill>
                <a:latin typeface="Public Sans"/>
                <a:ea typeface="Public Sans"/>
                <a:cs typeface="Public Sans"/>
                <a:sym typeface="Public Sans"/>
              </a:rPr>
              <a:t> values</a:t>
            </a:r>
          </a:p>
          <a:p>
            <a:pPr algn="ctr">
              <a:lnSpc>
                <a:spcPts val="8259"/>
              </a:lnSpc>
              <a:spcBef>
                <a:spcPct val="0"/>
              </a:spcBef>
            </a:pPr>
            <a:endParaRPr lang="en-US" sz="5899" spc="-483">
              <a:solidFill>
                <a:srgbClr val="EA0000"/>
              </a:solidFill>
              <a:latin typeface="Public Sans"/>
              <a:ea typeface="Public Sans"/>
              <a:cs typeface="Public Sans"/>
              <a:sym typeface="Public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TextBox 3"/>
          <p:cNvSpPr txBox="1"/>
          <p:nvPr/>
        </p:nvSpPr>
        <p:spPr>
          <a:xfrm>
            <a:off x="2693363" y="1590394"/>
            <a:ext cx="12576891" cy="1604780"/>
          </a:xfrm>
          <a:prstGeom prst="rect">
            <a:avLst/>
          </a:prstGeom>
        </p:spPr>
        <p:txBody>
          <a:bodyPr lIns="0" tIns="0" rIns="0" bIns="0" rtlCol="0" anchor="t">
            <a:spAutoFit/>
          </a:bodyPr>
          <a:lstStyle/>
          <a:p>
            <a:pPr algn="ctr">
              <a:lnSpc>
                <a:spcPts val="6144"/>
              </a:lnSpc>
            </a:pPr>
            <a:r>
              <a:rPr lang="en-US" sz="6400" spc="-524">
                <a:solidFill>
                  <a:srgbClr val="3A855D"/>
                </a:solidFill>
                <a:latin typeface="Public Sans"/>
                <a:ea typeface="Public Sans"/>
                <a:cs typeface="Public Sans"/>
                <a:sym typeface="Public Sans"/>
              </a:rPr>
              <a:t>BERT (Bidirectional Encoder Representations from Transformers) </a:t>
            </a:r>
          </a:p>
        </p:txBody>
      </p:sp>
      <p:grpSp>
        <p:nvGrpSpPr>
          <p:cNvPr id="4" name="Group 4"/>
          <p:cNvGrpSpPr/>
          <p:nvPr/>
        </p:nvGrpSpPr>
        <p:grpSpPr>
          <a:xfrm>
            <a:off x="1028700" y="4090873"/>
            <a:ext cx="3936783" cy="4986938"/>
            <a:chOff x="0" y="0"/>
            <a:chExt cx="1102601" cy="1396725"/>
          </a:xfrm>
        </p:grpSpPr>
        <p:sp>
          <p:nvSpPr>
            <p:cNvPr id="5" name="Freeform 5"/>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6" name="TextBox 6"/>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7" name="TextBox 7"/>
          <p:cNvSpPr txBox="1"/>
          <p:nvPr/>
        </p:nvSpPr>
        <p:spPr>
          <a:xfrm>
            <a:off x="1437686" y="5638509"/>
            <a:ext cx="3118810" cy="2282190"/>
          </a:xfrm>
          <a:prstGeom prst="rect">
            <a:avLst/>
          </a:prstGeom>
        </p:spPr>
        <p:txBody>
          <a:bodyPr lIns="0" tIns="0" rIns="0" bIns="0" rtlCol="0" anchor="t">
            <a:spAutoFit/>
          </a:bodyPr>
          <a:lstStyle/>
          <a:p>
            <a:pPr marL="367031" lvl="1" indent="-183515" algn="just">
              <a:lnSpc>
                <a:spcPts val="2295"/>
              </a:lnSpc>
              <a:spcBef>
                <a:spcPct val="0"/>
              </a:spcBef>
              <a:buFont typeface="Arial"/>
              <a:buChar char="•"/>
            </a:pPr>
            <a:r>
              <a:rPr lang="en-US" sz="1700" b="1" u="none" spc="102">
                <a:solidFill>
                  <a:srgbClr val="F1F0EC"/>
                </a:solidFill>
                <a:latin typeface="Public Sans Medium"/>
                <a:ea typeface="Public Sans Medium"/>
                <a:cs typeface="Public Sans Medium"/>
                <a:sym typeface="Public Sans Medium"/>
              </a:rPr>
              <a:t>Une partie des mots dans une phrase est masquée, et le modèle apprend à prédire ces mots.</a:t>
            </a:r>
          </a:p>
          <a:p>
            <a:pPr marL="367031" lvl="1" indent="-183515" algn="just">
              <a:lnSpc>
                <a:spcPts val="2295"/>
              </a:lnSpc>
              <a:buFont typeface="Arial"/>
              <a:buChar char="•"/>
            </a:pPr>
            <a:r>
              <a:rPr lang="en-US" sz="1700" b="1" u="none" spc="102">
                <a:solidFill>
                  <a:srgbClr val="F1F0EC"/>
                </a:solidFill>
                <a:latin typeface="Public Sans Medium"/>
                <a:ea typeface="Public Sans Medium"/>
                <a:cs typeface="Public Sans Medium"/>
                <a:sym typeface="Public Sans Medium"/>
              </a:rPr>
              <a:t>Exemple : "Les actions de [MASK] ont augmenté."</a:t>
            </a:r>
          </a:p>
        </p:txBody>
      </p:sp>
      <p:sp>
        <p:nvSpPr>
          <p:cNvPr id="8" name="TextBox 8"/>
          <p:cNvSpPr txBox="1"/>
          <p:nvPr/>
        </p:nvSpPr>
        <p:spPr>
          <a:xfrm>
            <a:off x="1437686" y="4607712"/>
            <a:ext cx="3009857" cy="912877"/>
          </a:xfrm>
          <a:prstGeom prst="rect">
            <a:avLst/>
          </a:prstGeom>
        </p:spPr>
        <p:txBody>
          <a:bodyPr lIns="0" tIns="0" rIns="0" bIns="0" rtlCol="0" anchor="t">
            <a:spAutoFit/>
          </a:bodyPr>
          <a:lstStyle/>
          <a:p>
            <a:pPr algn="just">
              <a:lnSpc>
                <a:spcPts val="3552"/>
              </a:lnSpc>
            </a:pPr>
            <a:r>
              <a:rPr lang="en-US" sz="3200" spc="-262">
                <a:solidFill>
                  <a:srgbClr val="F1F0EC"/>
                </a:solidFill>
                <a:latin typeface="Public Sans"/>
                <a:ea typeface="Public Sans"/>
                <a:cs typeface="Public Sans"/>
                <a:sym typeface="Public Sans"/>
              </a:rPr>
              <a:t>Masked Language Modeling (MLM) :</a:t>
            </a:r>
          </a:p>
        </p:txBody>
      </p:sp>
      <p:grpSp>
        <p:nvGrpSpPr>
          <p:cNvPr id="9" name="Group 9"/>
          <p:cNvGrpSpPr/>
          <p:nvPr/>
        </p:nvGrpSpPr>
        <p:grpSpPr>
          <a:xfrm>
            <a:off x="6522840" y="4090873"/>
            <a:ext cx="3936783" cy="4986938"/>
            <a:chOff x="0" y="0"/>
            <a:chExt cx="5249044" cy="6649250"/>
          </a:xfrm>
        </p:grpSpPr>
        <p:grpSp>
          <p:nvGrpSpPr>
            <p:cNvPr id="10" name="Group 10"/>
            <p:cNvGrpSpPr/>
            <p:nvPr/>
          </p:nvGrpSpPr>
          <p:grpSpPr>
            <a:xfrm>
              <a:off x="0" y="0"/>
              <a:ext cx="5249044" cy="6649250"/>
              <a:chOff x="0" y="0"/>
              <a:chExt cx="1102601" cy="1396725"/>
            </a:xfrm>
          </p:grpSpPr>
          <p:sp>
            <p:nvSpPr>
              <p:cNvPr id="11" name="Freeform 11"/>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12" name="TextBox 12"/>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13" name="TextBox 13"/>
            <p:cNvSpPr txBox="1"/>
            <p:nvPr/>
          </p:nvSpPr>
          <p:spPr>
            <a:xfrm>
              <a:off x="313204" y="2073040"/>
              <a:ext cx="4158413" cy="2271395"/>
            </a:xfrm>
            <a:prstGeom prst="rect">
              <a:avLst/>
            </a:prstGeom>
          </p:spPr>
          <p:txBody>
            <a:bodyPr lIns="0" tIns="0" rIns="0" bIns="0" rtlCol="0" anchor="t">
              <a:spAutoFit/>
            </a:bodyPr>
            <a:lstStyle/>
            <a:p>
              <a:pPr marL="367031" lvl="1" indent="-183515" algn="just">
                <a:lnSpc>
                  <a:spcPts val="2295"/>
                </a:lnSpc>
                <a:buFont typeface="Arial"/>
                <a:buChar char="•"/>
              </a:pPr>
              <a:r>
                <a:rPr lang="en-US" sz="1700" b="1" spc="102">
                  <a:solidFill>
                    <a:srgbClr val="F1F0EC"/>
                  </a:solidFill>
                  <a:latin typeface="Public Sans Medium"/>
                  <a:ea typeface="Public Sans Medium"/>
                  <a:cs typeface="Public Sans Medium"/>
                  <a:sym typeface="Public Sans Medium"/>
                </a:rPr>
                <a:t>Contrairement aux modèles séquentiels comme LSTM, BERT considère le contexte complet (les mots avant et après un mot donné).</a:t>
              </a:r>
            </a:p>
          </p:txBody>
        </p:sp>
        <p:sp>
          <p:nvSpPr>
            <p:cNvPr id="14" name="TextBox 14"/>
            <p:cNvSpPr txBox="1"/>
            <p:nvPr/>
          </p:nvSpPr>
          <p:spPr>
            <a:xfrm>
              <a:off x="313204" y="653815"/>
              <a:ext cx="4622635" cy="1381760"/>
            </a:xfrm>
            <a:prstGeom prst="rect">
              <a:avLst/>
            </a:prstGeom>
          </p:spPr>
          <p:txBody>
            <a:bodyPr lIns="0" tIns="0" rIns="0" bIns="0" rtlCol="0" anchor="t">
              <a:spAutoFit/>
            </a:bodyPr>
            <a:lstStyle/>
            <a:p>
              <a:pPr algn="ctr">
                <a:lnSpc>
                  <a:spcPts val="3839"/>
                </a:lnSpc>
              </a:pPr>
              <a:r>
                <a:rPr lang="en-US" sz="3999" spc="-327">
                  <a:solidFill>
                    <a:srgbClr val="F1F0EC"/>
                  </a:solidFill>
                  <a:latin typeface="Public Sans"/>
                  <a:ea typeface="Public Sans"/>
                  <a:cs typeface="Public Sans"/>
                  <a:sym typeface="Public Sans"/>
                </a:rPr>
                <a:t>Bidirectionnalité :</a:t>
              </a:r>
            </a:p>
            <a:p>
              <a:pPr algn="ctr">
                <a:lnSpc>
                  <a:spcPts val="3839"/>
                </a:lnSpc>
              </a:pPr>
              <a:endParaRPr lang="en-US" sz="3999" spc="-327">
                <a:solidFill>
                  <a:srgbClr val="F1F0EC"/>
                </a:solidFill>
                <a:latin typeface="Public Sans"/>
                <a:ea typeface="Public Sans"/>
                <a:cs typeface="Public Sans"/>
                <a:sym typeface="Public Sans"/>
              </a:endParaRPr>
            </a:p>
          </p:txBody>
        </p:sp>
      </p:grpSp>
      <p:grpSp>
        <p:nvGrpSpPr>
          <p:cNvPr id="15" name="Group 15"/>
          <p:cNvGrpSpPr/>
          <p:nvPr/>
        </p:nvGrpSpPr>
        <p:grpSpPr>
          <a:xfrm>
            <a:off x="12425966" y="4090873"/>
            <a:ext cx="3936783" cy="4986938"/>
            <a:chOff x="0" y="0"/>
            <a:chExt cx="5249044" cy="6649250"/>
          </a:xfrm>
        </p:grpSpPr>
        <p:grpSp>
          <p:nvGrpSpPr>
            <p:cNvPr id="16" name="Group 16"/>
            <p:cNvGrpSpPr/>
            <p:nvPr/>
          </p:nvGrpSpPr>
          <p:grpSpPr>
            <a:xfrm>
              <a:off x="0" y="0"/>
              <a:ext cx="5249044" cy="6649250"/>
              <a:chOff x="0" y="0"/>
              <a:chExt cx="1102601" cy="1396725"/>
            </a:xfrm>
          </p:grpSpPr>
          <p:sp>
            <p:nvSpPr>
              <p:cNvPr id="17" name="Freeform 17"/>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18" name="TextBox 18"/>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19" name="TextBox 19"/>
            <p:cNvSpPr txBox="1"/>
            <p:nvPr/>
          </p:nvSpPr>
          <p:spPr>
            <a:xfrm>
              <a:off x="547032" y="2073040"/>
              <a:ext cx="4158413" cy="2271395"/>
            </a:xfrm>
            <a:prstGeom prst="rect">
              <a:avLst/>
            </a:prstGeom>
          </p:spPr>
          <p:txBody>
            <a:bodyPr lIns="0" tIns="0" rIns="0" bIns="0" rtlCol="0" anchor="t">
              <a:spAutoFit/>
            </a:bodyPr>
            <a:lstStyle/>
            <a:p>
              <a:pPr marL="0" lvl="0" indent="0" algn="just">
                <a:lnSpc>
                  <a:spcPts val="2295"/>
                </a:lnSpc>
                <a:spcBef>
                  <a:spcPct val="0"/>
                </a:spcBef>
              </a:pPr>
              <a:r>
                <a:rPr lang="en-US" sz="1700" b="1" spc="102">
                  <a:solidFill>
                    <a:srgbClr val="F1F0EC"/>
                  </a:solidFill>
                  <a:latin typeface="Public Sans Medium"/>
                  <a:ea typeface="Public Sans Medium"/>
                  <a:cs typeface="Public Sans Medium"/>
                  <a:sym typeface="Public Sans Medium"/>
                </a:rPr>
                <a:t>Après un pré-entraînement sur des corpus génériques, BERT peut être fine-tuné sur des tâches spécifiques (classification, traduction, etc.).</a:t>
              </a:r>
            </a:p>
          </p:txBody>
        </p:sp>
        <p:sp>
          <p:nvSpPr>
            <p:cNvPr id="20" name="TextBox 20"/>
            <p:cNvSpPr txBox="1"/>
            <p:nvPr/>
          </p:nvSpPr>
          <p:spPr>
            <a:xfrm>
              <a:off x="895062" y="653815"/>
              <a:ext cx="3462354" cy="2029460"/>
            </a:xfrm>
            <a:prstGeom prst="rect">
              <a:avLst/>
            </a:prstGeom>
          </p:spPr>
          <p:txBody>
            <a:bodyPr lIns="0" tIns="0" rIns="0" bIns="0" rtlCol="0" anchor="t">
              <a:spAutoFit/>
            </a:bodyPr>
            <a:lstStyle/>
            <a:p>
              <a:pPr algn="ctr">
                <a:lnSpc>
                  <a:spcPts val="3839"/>
                </a:lnSpc>
              </a:pPr>
              <a:r>
                <a:rPr lang="en-US" sz="3999" spc="-327">
                  <a:solidFill>
                    <a:srgbClr val="F1F0EC"/>
                  </a:solidFill>
                  <a:latin typeface="Public Sans"/>
                  <a:ea typeface="Public Sans"/>
                  <a:cs typeface="Public Sans"/>
                  <a:sym typeface="Public Sans"/>
                </a:rPr>
                <a:t>Transfer Learning :</a:t>
              </a:r>
            </a:p>
            <a:p>
              <a:pPr algn="ctr">
                <a:lnSpc>
                  <a:spcPts val="3839"/>
                </a:lnSpc>
              </a:pPr>
              <a:endParaRPr lang="en-US" sz="3999" spc="-327">
                <a:solidFill>
                  <a:srgbClr val="F1F0EC"/>
                </a:solidFill>
                <a:latin typeface="Public Sans"/>
                <a:ea typeface="Public Sans"/>
                <a:cs typeface="Public Sans"/>
                <a:sym typeface="Public Sans"/>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0604717" y="-820604"/>
            <a:ext cx="8377052" cy="11928208"/>
          </a:xfrm>
          <a:custGeom>
            <a:avLst/>
            <a:gdLst/>
            <a:ahLst/>
            <a:cxnLst/>
            <a:rect l="l" t="t" r="r" b="b"/>
            <a:pathLst>
              <a:path w="8377052" h="11928208">
                <a:moveTo>
                  <a:pt x="0" y="0"/>
                </a:moveTo>
                <a:lnTo>
                  <a:pt x="8377052" y="0"/>
                </a:lnTo>
                <a:lnTo>
                  <a:pt x="8377052" y="11928208"/>
                </a:lnTo>
                <a:lnTo>
                  <a:pt x="0" y="11928208"/>
                </a:lnTo>
                <a:lnTo>
                  <a:pt x="0" y="0"/>
                </a:lnTo>
                <a:close/>
              </a:path>
            </a:pathLst>
          </a:custGeom>
          <a:blipFill>
            <a:blip r:embed="rId3"/>
            <a:stretch>
              <a:fillRect l="-71590" r="-41730"/>
            </a:stretch>
          </a:blipFill>
        </p:spPr>
      </p:sp>
      <p:grpSp>
        <p:nvGrpSpPr>
          <p:cNvPr id="4" name="Group 4"/>
          <p:cNvGrpSpPr/>
          <p:nvPr/>
        </p:nvGrpSpPr>
        <p:grpSpPr>
          <a:xfrm>
            <a:off x="10447630" y="-858580"/>
            <a:ext cx="314174" cy="12004159"/>
            <a:chOff x="0" y="0"/>
            <a:chExt cx="87993" cy="3362084"/>
          </a:xfrm>
        </p:grpSpPr>
        <p:sp>
          <p:nvSpPr>
            <p:cNvPr id="5" name="Freeform 5"/>
            <p:cNvSpPr/>
            <p:nvPr/>
          </p:nvSpPr>
          <p:spPr>
            <a:xfrm>
              <a:off x="0" y="0"/>
              <a:ext cx="87993" cy="3362084"/>
            </a:xfrm>
            <a:custGeom>
              <a:avLst/>
              <a:gdLst/>
              <a:ahLst/>
              <a:cxnLst/>
              <a:rect l="l" t="t" r="r" b="b"/>
              <a:pathLst>
                <a:path w="87993" h="3362084">
                  <a:moveTo>
                    <a:pt x="43996" y="0"/>
                  </a:moveTo>
                  <a:lnTo>
                    <a:pt x="43996" y="0"/>
                  </a:lnTo>
                  <a:cubicBezTo>
                    <a:pt x="68295" y="0"/>
                    <a:pt x="87993" y="19698"/>
                    <a:pt x="87993" y="43996"/>
                  </a:cubicBezTo>
                  <a:lnTo>
                    <a:pt x="87993" y="3318088"/>
                  </a:lnTo>
                  <a:cubicBezTo>
                    <a:pt x="87993" y="3342386"/>
                    <a:pt x="68295" y="3362084"/>
                    <a:pt x="43996" y="3362084"/>
                  </a:cubicBezTo>
                  <a:lnTo>
                    <a:pt x="43996" y="3362084"/>
                  </a:lnTo>
                  <a:cubicBezTo>
                    <a:pt x="19698" y="3362084"/>
                    <a:pt x="0" y="3342386"/>
                    <a:pt x="0" y="3318088"/>
                  </a:cubicBezTo>
                  <a:lnTo>
                    <a:pt x="0" y="43996"/>
                  </a:lnTo>
                  <a:cubicBezTo>
                    <a:pt x="0" y="19698"/>
                    <a:pt x="19698" y="0"/>
                    <a:pt x="43996" y="0"/>
                  </a:cubicBezTo>
                  <a:close/>
                </a:path>
              </a:pathLst>
            </a:custGeom>
            <a:solidFill>
              <a:srgbClr val="3A855D"/>
            </a:solidFill>
          </p:spPr>
        </p:sp>
        <p:sp>
          <p:nvSpPr>
            <p:cNvPr id="6" name="TextBox 6"/>
            <p:cNvSpPr txBox="1"/>
            <p:nvPr/>
          </p:nvSpPr>
          <p:spPr>
            <a:xfrm>
              <a:off x="0" y="85725"/>
              <a:ext cx="87993" cy="3276359"/>
            </a:xfrm>
            <a:prstGeom prst="rect">
              <a:avLst/>
            </a:prstGeom>
          </p:spPr>
          <p:txBody>
            <a:bodyPr lIns="50800" tIns="50800" rIns="50800" bIns="50800" rtlCol="0" anchor="ctr"/>
            <a:lstStyle/>
            <a:p>
              <a:pPr algn="ctr">
                <a:lnSpc>
                  <a:spcPts val="1925"/>
                </a:lnSpc>
              </a:pPr>
              <a:endParaRPr/>
            </a:p>
          </p:txBody>
        </p:sp>
      </p:grpSp>
      <p:sp>
        <p:nvSpPr>
          <p:cNvPr id="7" name="TextBox 7"/>
          <p:cNvSpPr txBox="1"/>
          <p:nvPr/>
        </p:nvSpPr>
        <p:spPr>
          <a:xfrm>
            <a:off x="1409700" y="2109968"/>
            <a:ext cx="8261242" cy="4232910"/>
          </a:xfrm>
          <a:prstGeom prst="rect">
            <a:avLst/>
          </a:prstGeom>
        </p:spPr>
        <p:txBody>
          <a:bodyPr lIns="0" tIns="0" rIns="0" bIns="0" rtlCol="0" anchor="t">
            <a:spAutoFit/>
          </a:bodyPr>
          <a:lstStyle/>
          <a:p>
            <a:pPr algn="l">
              <a:lnSpc>
                <a:spcPts val="11219"/>
              </a:lnSpc>
            </a:pPr>
            <a:r>
              <a:rPr lang="en-US" sz="8499" spc="-696">
                <a:solidFill>
                  <a:srgbClr val="3A855D"/>
                </a:solidFill>
                <a:latin typeface="Public Sans"/>
                <a:ea typeface="Public Sans"/>
                <a:cs typeface="Public Sans"/>
                <a:sym typeface="Public Sans"/>
              </a:rPr>
              <a:t>Adaptation de BERT en FinBERT :</a:t>
            </a:r>
          </a:p>
          <a:p>
            <a:pPr algn="l">
              <a:lnSpc>
                <a:spcPts val="11219"/>
              </a:lnSpc>
            </a:pPr>
            <a:endParaRPr lang="en-US" sz="8499" spc="-696">
              <a:solidFill>
                <a:srgbClr val="3A855D"/>
              </a:solidFill>
              <a:latin typeface="Public Sans"/>
              <a:ea typeface="Public Sans"/>
              <a:cs typeface="Public Sans"/>
              <a:sym typeface="Public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7247534" y="-858580"/>
            <a:ext cx="314174" cy="12004159"/>
            <a:chOff x="0" y="0"/>
            <a:chExt cx="87993" cy="3362084"/>
          </a:xfrm>
        </p:grpSpPr>
        <p:sp>
          <p:nvSpPr>
            <p:cNvPr id="4" name="Freeform 4"/>
            <p:cNvSpPr/>
            <p:nvPr/>
          </p:nvSpPr>
          <p:spPr>
            <a:xfrm>
              <a:off x="0" y="0"/>
              <a:ext cx="87993" cy="3362084"/>
            </a:xfrm>
            <a:custGeom>
              <a:avLst/>
              <a:gdLst/>
              <a:ahLst/>
              <a:cxnLst/>
              <a:rect l="l" t="t" r="r" b="b"/>
              <a:pathLst>
                <a:path w="87993" h="3362084">
                  <a:moveTo>
                    <a:pt x="43996" y="0"/>
                  </a:moveTo>
                  <a:lnTo>
                    <a:pt x="43996" y="0"/>
                  </a:lnTo>
                  <a:cubicBezTo>
                    <a:pt x="68295" y="0"/>
                    <a:pt x="87993" y="19698"/>
                    <a:pt x="87993" y="43996"/>
                  </a:cubicBezTo>
                  <a:lnTo>
                    <a:pt x="87993" y="3318088"/>
                  </a:lnTo>
                  <a:cubicBezTo>
                    <a:pt x="87993" y="3342386"/>
                    <a:pt x="68295" y="3362084"/>
                    <a:pt x="43996" y="3362084"/>
                  </a:cubicBezTo>
                  <a:lnTo>
                    <a:pt x="43996" y="3362084"/>
                  </a:lnTo>
                  <a:cubicBezTo>
                    <a:pt x="19698" y="3362084"/>
                    <a:pt x="0" y="3342386"/>
                    <a:pt x="0" y="3318088"/>
                  </a:cubicBezTo>
                  <a:lnTo>
                    <a:pt x="0" y="43996"/>
                  </a:lnTo>
                  <a:cubicBezTo>
                    <a:pt x="0" y="19698"/>
                    <a:pt x="19698" y="0"/>
                    <a:pt x="43996" y="0"/>
                  </a:cubicBezTo>
                  <a:close/>
                </a:path>
              </a:pathLst>
            </a:custGeom>
            <a:solidFill>
              <a:srgbClr val="3A855D"/>
            </a:solidFill>
          </p:spPr>
        </p:sp>
        <p:sp>
          <p:nvSpPr>
            <p:cNvPr id="5" name="TextBox 5"/>
            <p:cNvSpPr txBox="1"/>
            <p:nvPr/>
          </p:nvSpPr>
          <p:spPr>
            <a:xfrm>
              <a:off x="0" y="85725"/>
              <a:ext cx="87993" cy="3276359"/>
            </a:xfrm>
            <a:prstGeom prst="rect">
              <a:avLst/>
            </a:prstGeom>
          </p:spPr>
          <p:txBody>
            <a:bodyPr lIns="50800" tIns="50800" rIns="50800" bIns="50800" rtlCol="0" anchor="ctr"/>
            <a:lstStyle/>
            <a:p>
              <a:pPr algn="ctr">
                <a:lnSpc>
                  <a:spcPts val="1925"/>
                </a:lnSpc>
              </a:pPr>
              <a:endParaRPr/>
            </a:p>
          </p:txBody>
        </p:sp>
      </p:grpSp>
      <p:sp>
        <p:nvSpPr>
          <p:cNvPr id="6" name="Freeform 6"/>
          <p:cNvSpPr/>
          <p:nvPr/>
        </p:nvSpPr>
        <p:spPr>
          <a:xfrm>
            <a:off x="957138" y="2748915"/>
            <a:ext cx="5515118" cy="4818947"/>
          </a:xfrm>
          <a:custGeom>
            <a:avLst/>
            <a:gdLst/>
            <a:ahLst/>
            <a:cxnLst/>
            <a:rect l="l" t="t" r="r" b="b"/>
            <a:pathLst>
              <a:path w="5515118" h="4818947">
                <a:moveTo>
                  <a:pt x="0" y="0"/>
                </a:moveTo>
                <a:lnTo>
                  <a:pt x="5515118" y="0"/>
                </a:lnTo>
                <a:lnTo>
                  <a:pt x="5515118" y="4818947"/>
                </a:lnTo>
                <a:lnTo>
                  <a:pt x="0" y="48189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9144000" y="2939415"/>
            <a:ext cx="7519837" cy="1097279"/>
          </a:xfrm>
          <a:prstGeom prst="rect">
            <a:avLst/>
          </a:prstGeom>
        </p:spPr>
        <p:txBody>
          <a:bodyPr lIns="0" tIns="0" rIns="0" bIns="0" rtlCol="0" anchor="t">
            <a:spAutoFit/>
          </a:bodyPr>
          <a:lstStyle/>
          <a:p>
            <a:pPr algn="l">
              <a:lnSpc>
                <a:spcPts val="8159"/>
              </a:lnSpc>
            </a:pPr>
            <a:r>
              <a:rPr lang="en-US" sz="8499" spc="-696">
                <a:solidFill>
                  <a:srgbClr val="3A855D"/>
                </a:solidFill>
                <a:latin typeface="Public Sans"/>
                <a:ea typeface="Public Sans"/>
                <a:cs typeface="Public Sans"/>
                <a:sym typeface="Public Sans"/>
              </a:rPr>
              <a:t>Probleme</a:t>
            </a:r>
          </a:p>
        </p:txBody>
      </p:sp>
      <p:sp>
        <p:nvSpPr>
          <p:cNvPr id="8" name="TextBox 8"/>
          <p:cNvSpPr txBox="1"/>
          <p:nvPr/>
        </p:nvSpPr>
        <p:spPr>
          <a:xfrm>
            <a:off x="9144000" y="5158740"/>
            <a:ext cx="7519837" cy="1760220"/>
          </a:xfrm>
          <a:prstGeom prst="rect">
            <a:avLst/>
          </a:prstGeom>
        </p:spPr>
        <p:txBody>
          <a:bodyPr lIns="0" tIns="0" rIns="0" bIns="0" rtlCol="0" anchor="t">
            <a:spAutoFit/>
          </a:bodyPr>
          <a:lstStyle/>
          <a:p>
            <a:pPr marL="561336" lvl="1" indent="-280668" algn="l">
              <a:lnSpc>
                <a:spcPts val="3509"/>
              </a:lnSpc>
              <a:spcBef>
                <a:spcPct val="0"/>
              </a:spcBef>
              <a:buFont typeface="Arial"/>
              <a:buChar char="•"/>
            </a:pPr>
            <a:r>
              <a:rPr lang="en-US" sz="2599" b="1" spc="155">
                <a:solidFill>
                  <a:srgbClr val="3A855D"/>
                </a:solidFill>
                <a:latin typeface="Public Sans Medium"/>
                <a:ea typeface="Public Sans Medium"/>
                <a:cs typeface="Public Sans Medium"/>
                <a:sym typeface="Public Sans Medium"/>
              </a:rPr>
              <a:t>BERT</a:t>
            </a:r>
            <a:r>
              <a:rPr lang="en-US" sz="2599" b="1" u="none" spc="155">
                <a:solidFill>
                  <a:srgbClr val="3A855D"/>
                </a:solidFill>
                <a:latin typeface="Public Sans Medium"/>
                <a:ea typeface="Public Sans Medium"/>
                <a:cs typeface="Public Sans Medium"/>
                <a:sym typeface="Public Sans Medium"/>
              </a:rPr>
              <a:t> classique n’est pas adapté pour comprendre le langage spécialisé utilisé en finance.</a:t>
            </a:r>
          </a:p>
          <a:p>
            <a:pPr marL="0" lvl="0" indent="0" algn="l">
              <a:lnSpc>
                <a:spcPts val="3509"/>
              </a:lnSpc>
              <a:spcBef>
                <a:spcPct val="0"/>
              </a:spcBef>
            </a:pPr>
            <a:endParaRPr lang="en-US" sz="2599" b="1" u="none" spc="155">
              <a:solidFill>
                <a:srgbClr val="3A855D"/>
              </a:solidFill>
              <a:latin typeface="Public Sans Medium"/>
              <a:ea typeface="Public Sans Medium"/>
              <a:cs typeface="Public Sans Medium"/>
              <a:sym typeface="Public Sa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7247534" y="-858580"/>
            <a:ext cx="314174" cy="12004159"/>
            <a:chOff x="0" y="0"/>
            <a:chExt cx="87993" cy="3362084"/>
          </a:xfrm>
        </p:grpSpPr>
        <p:sp>
          <p:nvSpPr>
            <p:cNvPr id="4" name="Freeform 4"/>
            <p:cNvSpPr/>
            <p:nvPr/>
          </p:nvSpPr>
          <p:spPr>
            <a:xfrm>
              <a:off x="0" y="0"/>
              <a:ext cx="87993" cy="3362084"/>
            </a:xfrm>
            <a:custGeom>
              <a:avLst/>
              <a:gdLst/>
              <a:ahLst/>
              <a:cxnLst/>
              <a:rect l="l" t="t" r="r" b="b"/>
              <a:pathLst>
                <a:path w="87993" h="3362084">
                  <a:moveTo>
                    <a:pt x="43996" y="0"/>
                  </a:moveTo>
                  <a:lnTo>
                    <a:pt x="43996" y="0"/>
                  </a:lnTo>
                  <a:cubicBezTo>
                    <a:pt x="68295" y="0"/>
                    <a:pt x="87993" y="19698"/>
                    <a:pt x="87993" y="43996"/>
                  </a:cubicBezTo>
                  <a:lnTo>
                    <a:pt x="87993" y="3318088"/>
                  </a:lnTo>
                  <a:cubicBezTo>
                    <a:pt x="87993" y="3342386"/>
                    <a:pt x="68295" y="3362084"/>
                    <a:pt x="43996" y="3362084"/>
                  </a:cubicBezTo>
                  <a:lnTo>
                    <a:pt x="43996" y="3362084"/>
                  </a:lnTo>
                  <a:cubicBezTo>
                    <a:pt x="19698" y="3362084"/>
                    <a:pt x="0" y="3342386"/>
                    <a:pt x="0" y="3318088"/>
                  </a:cubicBezTo>
                  <a:lnTo>
                    <a:pt x="0" y="43996"/>
                  </a:lnTo>
                  <a:cubicBezTo>
                    <a:pt x="0" y="19698"/>
                    <a:pt x="19698" y="0"/>
                    <a:pt x="43996" y="0"/>
                  </a:cubicBezTo>
                  <a:close/>
                </a:path>
              </a:pathLst>
            </a:custGeom>
            <a:solidFill>
              <a:srgbClr val="3A855D"/>
            </a:solidFill>
          </p:spPr>
        </p:sp>
        <p:sp>
          <p:nvSpPr>
            <p:cNvPr id="5" name="TextBox 5"/>
            <p:cNvSpPr txBox="1"/>
            <p:nvPr/>
          </p:nvSpPr>
          <p:spPr>
            <a:xfrm>
              <a:off x="0" y="85725"/>
              <a:ext cx="87993" cy="3276359"/>
            </a:xfrm>
            <a:prstGeom prst="rect">
              <a:avLst/>
            </a:prstGeom>
          </p:spPr>
          <p:txBody>
            <a:bodyPr lIns="50800" tIns="50800" rIns="50800" bIns="50800" rtlCol="0" anchor="ctr"/>
            <a:lstStyle/>
            <a:p>
              <a:pPr algn="ctr">
                <a:lnSpc>
                  <a:spcPts val="1925"/>
                </a:lnSpc>
              </a:pPr>
              <a:endParaRPr/>
            </a:p>
          </p:txBody>
        </p:sp>
      </p:grpSp>
      <p:sp>
        <p:nvSpPr>
          <p:cNvPr id="6" name="Freeform 6"/>
          <p:cNvSpPr/>
          <p:nvPr/>
        </p:nvSpPr>
        <p:spPr>
          <a:xfrm>
            <a:off x="1930830" y="2748915"/>
            <a:ext cx="3869937" cy="5568255"/>
          </a:xfrm>
          <a:custGeom>
            <a:avLst/>
            <a:gdLst/>
            <a:ahLst/>
            <a:cxnLst/>
            <a:rect l="l" t="t" r="r" b="b"/>
            <a:pathLst>
              <a:path w="3869937" h="5568255">
                <a:moveTo>
                  <a:pt x="0" y="0"/>
                </a:moveTo>
                <a:lnTo>
                  <a:pt x="3869937" y="0"/>
                </a:lnTo>
                <a:lnTo>
                  <a:pt x="3869937" y="5568255"/>
                </a:lnTo>
                <a:lnTo>
                  <a:pt x="0" y="55682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9144000" y="4435763"/>
            <a:ext cx="7809001" cy="1097279"/>
          </a:xfrm>
          <a:prstGeom prst="rect">
            <a:avLst/>
          </a:prstGeom>
        </p:spPr>
        <p:txBody>
          <a:bodyPr lIns="0" tIns="0" rIns="0" bIns="0" rtlCol="0" anchor="t">
            <a:spAutoFit/>
          </a:bodyPr>
          <a:lstStyle/>
          <a:p>
            <a:pPr algn="l">
              <a:lnSpc>
                <a:spcPts val="8159"/>
              </a:lnSpc>
            </a:pPr>
            <a:r>
              <a:rPr lang="en-US" sz="8499" spc="-696">
                <a:solidFill>
                  <a:srgbClr val="3A855D"/>
                </a:solidFill>
                <a:latin typeface="Public Sans"/>
                <a:ea typeface="Public Sans"/>
                <a:cs typeface="Public Sans"/>
                <a:sym typeface="Public Sans"/>
              </a:rPr>
              <a:t>Solution : FinBERT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0878324" y="2535995"/>
            <a:ext cx="5754494" cy="5215010"/>
          </a:xfrm>
          <a:custGeom>
            <a:avLst/>
            <a:gdLst/>
            <a:ahLst/>
            <a:cxnLst/>
            <a:rect l="l" t="t" r="r" b="b"/>
            <a:pathLst>
              <a:path w="5754494" h="5215010">
                <a:moveTo>
                  <a:pt x="0" y="0"/>
                </a:moveTo>
                <a:lnTo>
                  <a:pt x="5754494" y="0"/>
                </a:lnTo>
                <a:lnTo>
                  <a:pt x="5754494" y="5215010"/>
                </a:lnTo>
                <a:lnTo>
                  <a:pt x="0" y="52150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59590" y="2509222"/>
            <a:ext cx="7519837" cy="3154679"/>
          </a:xfrm>
          <a:prstGeom prst="rect">
            <a:avLst/>
          </a:prstGeom>
        </p:spPr>
        <p:txBody>
          <a:bodyPr lIns="0" tIns="0" rIns="0" bIns="0" rtlCol="0" anchor="t">
            <a:spAutoFit/>
          </a:bodyPr>
          <a:lstStyle/>
          <a:p>
            <a:pPr marL="1835145" lvl="1" indent="-917572" algn="just">
              <a:lnSpc>
                <a:spcPts val="8159"/>
              </a:lnSpc>
              <a:buFont typeface="Arial"/>
              <a:buChar char="•"/>
            </a:pPr>
            <a:r>
              <a:rPr lang="en-US" sz="8499" spc="-696">
                <a:solidFill>
                  <a:srgbClr val="3A855D"/>
                </a:solidFill>
                <a:latin typeface="Public Sans"/>
                <a:ea typeface="Public Sans"/>
                <a:cs typeface="Public Sans"/>
                <a:sym typeface="Public Sans"/>
              </a:rPr>
              <a:t>Présentation de FinBERT :</a:t>
            </a:r>
          </a:p>
          <a:p>
            <a:pPr algn="just">
              <a:lnSpc>
                <a:spcPts val="8159"/>
              </a:lnSpc>
            </a:pPr>
            <a:endParaRPr lang="en-US" sz="8499" spc="-696">
              <a:solidFill>
                <a:srgbClr val="3A855D"/>
              </a:solidFill>
              <a:latin typeface="Public Sans"/>
              <a:ea typeface="Public Sans"/>
              <a:cs typeface="Public Sans"/>
              <a:sym typeface="Public Sans"/>
            </a:endParaRPr>
          </a:p>
        </p:txBody>
      </p:sp>
      <p:sp>
        <p:nvSpPr>
          <p:cNvPr id="5" name="TextBox 5"/>
          <p:cNvSpPr txBox="1"/>
          <p:nvPr/>
        </p:nvSpPr>
        <p:spPr>
          <a:xfrm>
            <a:off x="1240185" y="5894456"/>
            <a:ext cx="7519837" cy="2000250"/>
          </a:xfrm>
          <a:prstGeom prst="rect">
            <a:avLst/>
          </a:prstGeom>
        </p:spPr>
        <p:txBody>
          <a:bodyPr lIns="0" tIns="0" rIns="0" bIns="0" rtlCol="0" anchor="t">
            <a:spAutoFit/>
          </a:bodyPr>
          <a:lstStyle/>
          <a:p>
            <a:pPr marL="431799" lvl="1" indent="-215899" algn="l">
              <a:lnSpc>
                <a:spcPts val="2699"/>
              </a:lnSpc>
              <a:spcBef>
                <a:spcPct val="0"/>
              </a:spcBef>
              <a:buFont typeface="Arial"/>
              <a:buChar char="•"/>
            </a:pPr>
            <a:r>
              <a:rPr lang="en-US" sz="1999" b="1" spc="119">
                <a:solidFill>
                  <a:srgbClr val="3A855D"/>
                </a:solidFill>
                <a:latin typeface="Public Sans Medium"/>
                <a:ea typeface="Public Sans Medium"/>
                <a:cs typeface="Public Sans Medium"/>
                <a:sym typeface="Public Sans Medium"/>
              </a:rPr>
              <a:t>F</a:t>
            </a:r>
            <a:r>
              <a:rPr lang="en-US" sz="1999" b="1" u="none" spc="119">
                <a:solidFill>
                  <a:srgbClr val="3A855D"/>
                </a:solidFill>
                <a:latin typeface="Public Sans Medium"/>
                <a:ea typeface="Public Sans Medium"/>
                <a:cs typeface="Public Sans Medium"/>
                <a:sym typeface="Public Sans Medium"/>
              </a:rPr>
              <a:t>inBERT est une version modifiée de BERT, adaptée au domaine financier.</a:t>
            </a:r>
          </a:p>
          <a:p>
            <a:pPr marL="431799" lvl="1" indent="-215899" algn="l">
              <a:lnSpc>
                <a:spcPts val="2699"/>
              </a:lnSpc>
              <a:spcBef>
                <a:spcPct val="0"/>
              </a:spcBef>
              <a:buFont typeface="Arial"/>
              <a:buChar char="•"/>
            </a:pPr>
            <a:r>
              <a:rPr lang="en-US" sz="1999" b="1" u="none" spc="119">
                <a:solidFill>
                  <a:srgbClr val="3A855D"/>
                </a:solidFill>
                <a:latin typeface="Public Sans Medium"/>
                <a:ea typeface="Public Sans Medium"/>
                <a:cs typeface="Public Sans Medium"/>
                <a:sym typeface="Public Sans Medium"/>
              </a:rPr>
              <a:t>Spécialement conçu pour analyser les sentiments, classer des documents financiers et traiter des textes techniques complexes.</a:t>
            </a:r>
          </a:p>
          <a:p>
            <a:pPr marL="0" lvl="0" indent="0" algn="l">
              <a:lnSpc>
                <a:spcPts val="2699"/>
              </a:lnSpc>
              <a:spcBef>
                <a:spcPct val="0"/>
              </a:spcBef>
            </a:pPr>
            <a:endParaRPr lang="en-US" sz="1999" b="1" u="none" spc="119">
              <a:solidFill>
                <a:srgbClr val="3A855D"/>
              </a:solidFill>
              <a:latin typeface="Public Sans Medium"/>
              <a:ea typeface="Public Sans Medium"/>
              <a:cs typeface="Public Sans Medium"/>
              <a:sym typeface="Public Sans Medium"/>
            </a:endParaRPr>
          </a:p>
        </p:txBody>
      </p:sp>
      <p:sp>
        <p:nvSpPr>
          <p:cNvPr id="6" name="Freeform 6"/>
          <p:cNvSpPr/>
          <p:nvPr/>
        </p:nvSpPr>
        <p:spPr>
          <a:xfrm>
            <a:off x="16002417" y="-828898"/>
            <a:ext cx="1703043" cy="2771224"/>
          </a:xfrm>
          <a:custGeom>
            <a:avLst/>
            <a:gdLst/>
            <a:ahLst/>
            <a:cxnLst/>
            <a:rect l="l" t="t" r="r" b="b"/>
            <a:pathLst>
              <a:path w="1703043" h="2771224">
                <a:moveTo>
                  <a:pt x="0" y="0"/>
                </a:moveTo>
                <a:lnTo>
                  <a:pt x="1703043" y="0"/>
                </a:lnTo>
                <a:lnTo>
                  <a:pt x="1703043" y="2771225"/>
                </a:lnTo>
                <a:lnTo>
                  <a:pt x="0" y="27712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6412948">
            <a:off x="7068085" y="9022289"/>
            <a:ext cx="3383874" cy="2848607"/>
          </a:xfrm>
          <a:custGeom>
            <a:avLst/>
            <a:gdLst/>
            <a:ahLst/>
            <a:cxnLst/>
            <a:rect l="l" t="t" r="r" b="b"/>
            <a:pathLst>
              <a:path w="3383874" h="2848607">
                <a:moveTo>
                  <a:pt x="0" y="0"/>
                </a:moveTo>
                <a:lnTo>
                  <a:pt x="3383875" y="0"/>
                </a:lnTo>
                <a:lnTo>
                  <a:pt x="3383875" y="2848607"/>
                </a:lnTo>
                <a:lnTo>
                  <a:pt x="0" y="284860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TextBox 3"/>
          <p:cNvSpPr txBox="1"/>
          <p:nvPr/>
        </p:nvSpPr>
        <p:spPr>
          <a:xfrm>
            <a:off x="711709" y="2183460"/>
            <a:ext cx="8568955" cy="1134341"/>
          </a:xfrm>
          <a:prstGeom prst="rect">
            <a:avLst/>
          </a:prstGeom>
        </p:spPr>
        <p:txBody>
          <a:bodyPr lIns="0" tIns="0" rIns="0" bIns="0" rtlCol="0" anchor="t">
            <a:spAutoFit/>
          </a:bodyPr>
          <a:lstStyle/>
          <a:p>
            <a:pPr marL="492041" lvl="1" indent="-246020" algn="l">
              <a:lnSpc>
                <a:spcPts val="3076"/>
              </a:lnSpc>
              <a:spcBef>
                <a:spcPct val="0"/>
              </a:spcBef>
              <a:buFont typeface="Arial"/>
              <a:buChar char="•"/>
            </a:pPr>
            <a:r>
              <a:rPr lang="en-US" sz="2279" b="1" spc="136">
                <a:solidFill>
                  <a:srgbClr val="3A855D"/>
                </a:solidFill>
                <a:latin typeface="Public Sans Medium"/>
                <a:ea typeface="Public Sans Medium"/>
                <a:cs typeface="Public Sans Medium"/>
                <a:sym typeface="Public Sans Medium"/>
              </a:rPr>
              <a:t>F</a:t>
            </a:r>
            <a:r>
              <a:rPr lang="en-US" sz="2279" b="1" u="none" spc="136">
                <a:solidFill>
                  <a:srgbClr val="3A855D"/>
                </a:solidFill>
                <a:latin typeface="Public Sans Medium"/>
                <a:ea typeface="Public Sans Medium"/>
                <a:cs typeface="Public Sans Medium"/>
                <a:sym typeface="Public Sans Medium"/>
              </a:rPr>
              <a:t>inBERT est entraîné sur des textes financiers, ce qui améliore sa compréhension des termes et des contextes spécifiques.</a:t>
            </a:r>
          </a:p>
        </p:txBody>
      </p:sp>
      <p:grpSp>
        <p:nvGrpSpPr>
          <p:cNvPr id="4" name="Group 4"/>
          <p:cNvGrpSpPr/>
          <p:nvPr/>
        </p:nvGrpSpPr>
        <p:grpSpPr>
          <a:xfrm>
            <a:off x="10261239" y="1170261"/>
            <a:ext cx="6998061" cy="2561528"/>
            <a:chOff x="0" y="0"/>
            <a:chExt cx="2342659" cy="857492"/>
          </a:xfrm>
        </p:grpSpPr>
        <p:sp>
          <p:nvSpPr>
            <p:cNvPr id="5" name="Freeform 5"/>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3A855D"/>
            </a:solidFill>
          </p:spPr>
        </p:sp>
        <p:sp>
          <p:nvSpPr>
            <p:cNvPr id="6" name="TextBox 6"/>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7" name="TextBox 7"/>
          <p:cNvSpPr txBox="1"/>
          <p:nvPr/>
        </p:nvSpPr>
        <p:spPr>
          <a:xfrm>
            <a:off x="10767897" y="1966203"/>
            <a:ext cx="1578952" cy="1169670"/>
          </a:xfrm>
          <a:prstGeom prst="rect">
            <a:avLst/>
          </a:prstGeom>
        </p:spPr>
        <p:txBody>
          <a:bodyPr lIns="0" tIns="0" rIns="0" bIns="0" rtlCol="0" anchor="t">
            <a:spAutoFit/>
          </a:bodyPr>
          <a:lstStyle/>
          <a:p>
            <a:pPr algn="l">
              <a:lnSpc>
                <a:spcPts val="8640"/>
              </a:lnSpc>
            </a:pPr>
            <a:r>
              <a:rPr lang="en-US" sz="9000" spc="-738">
                <a:solidFill>
                  <a:srgbClr val="F1F0EC"/>
                </a:solidFill>
                <a:latin typeface="Public Sans"/>
                <a:ea typeface="Public Sans"/>
                <a:cs typeface="Public Sans"/>
                <a:sym typeface="Public Sans"/>
              </a:rPr>
              <a:t>01.</a:t>
            </a:r>
          </a:p>
        </p:txBody>
      </p:sp>
      <p:grpSp>
        <p:nvGrpSpPr>
          <p:cNvPr id="8" name="Group 8"/>
          <p:cNvGrpSpPr/>
          <p:nvPr/>
        </p:nvGrpSpPr>
        <p:grpSpPr>
          <a:xfrm>
            <a:off x="10261239" y="3862348"/>
            <a:ext cx="6998061" cy="2561528"/>
            <a:chOff x="0" y="0"/>
            <a:chExt cx="2342659" cy="857492"/>
          </a:xfrm>
        </p:grpSpPr>
        <p:sp>
          <p:nvSpPr>
            <p:cNvPr id="9" name="Freeform 9"/>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3A855D"/>
            </a:solidFill>
          </p:spPr>
        </p:sp>
        <p:sp>
          <p:nvSpPr>
            <p:cNvPr id="10" name="TextBox 10"/>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11" name="Group 11"/>
          <p:cNvGrpSpPr/>
          <p:nvPr/>
        </p:nvGrpSpPr>
        <p:grpSpPr>
          <a:xfrm>
            <a:off x="10261239" y="6557226"/>
            <a:ext cx="6998061" cy="2561528"/>
            <a:chOff x="0" y="0"/>
            <a:chExt cx="2342659" cy="857492"/>
          </a:xfrm>
        </p:grpSpPr>
        <p:sp>
          <p:nvSpPr>
            <p:cNvPr id="12" name="Freeform 12"/>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3A855D"/>
            </a:solidFill>
          </p:spPr>
        </p:sp>
        <p:sp>
          <p:nvSpPr>
            <p:cNvPr id="13" name="TextBox 13"/>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4" name="TextBox 14"/>
          <p:cNvSpPr txBox="1"/>
          <p:nvPr/>
        </p:nvSpPr>
        <p:spPr>
          <a:xfrm>
            <a:off x="10767897" y="4635817"/>
            <a:ext cx="1578952" cy="1169670"/>
          </a:xfrm>
          <a:prstGeom prst="rect">
            <a:avLst/>
          </a:prstGeom>
        </p:spPr>
        <p:txBody>
          <a:bodyPr lIns="0" tIns="0" rIns="0" bIns="0" rtlCol="0" anchor="t">
            <a:spAutoFit/>
          </a:bodyPr>
          <a:lstStyle/>
          <a:p>
            <a:pPr algn="l">
              <a:lnSpc>
                <a:spcPts val="8640"/>
              </a:lnSpc>
            </a:pPr>
            <a:r>
              <a:rPr lang="en-US" sz="9000" spc="-738">
                <a:solidFill>
                  <a:srgbClr val="F1F0EC"/>
                </a:solidFill>
                <a:latin typeface="Public Sans"/>
                <a:ea typeface="Public Sans"/>
                <a:cs typeface="Public Sans"/>
                <a:sym typeface="Public Sans"/>
              </a:rPr>
              <a:t>02.</a:t>
            </a:r>
          </a:p>
        </p:txBody>
      </p:sp>
      <p:sp>
        <p:nvSpPr>
          <p:cNvPr id="15" name="TextBox 15"/>
          <p:cNvSpPr txBox="1"/>
          <p:nvPr/>
        </p:nvSpPr>
        <p:spPr>
          <a:xfrm>
            <a:off x="10767897" y="7353167"/>
            <a:ext cx="1578952" cy="1169670"/>
          </a:xfrm>
          <a:prstGeom prst="rect">
            <a:avLst/>
          </a:prstGeom>
        </p:spPr>
        <p:txBody>
          <a:bodyPr lIns="0" tIns="0" rIns="0" bIns="0" rtlCol="0" anchor="t">
            <a:spAutoFit/>
          </a:bodyPr>
          <a:lstStyle/>
          <a:p>
            <a:pPr algn="l">
              <a:lnSpc>
                <a:spcPts val="8640"/>
              </a:lnSpc>
            </a:pPr>
            <a:r>
              <a:rPr lang="en-US" sz="9000" spc="-738">
                <a:solidFill>
                  <a:srgbClr val="F1F0EC"/>
                </a:solidFill>
                <a:latin typeface="Public Sans"/>
                <a:ea typeface="Public Sans"/>
                <a:cs typeface="Public Sans"/>
                <a:sym typeface="Public Sans"/>
              </a:rPr>
              <a:t>03.</a:t>
            </a:r>
          </a:p>
        </p:txBody>
      </p:sp>
      <p:sp>
        <p:nvSpPr>
          <p:cNvPr id="16" name="TextBox 16"/>
          <p:cNvSpPr txBox="1"/>
          <p:nvPr/>
        </p:nvSpPr>
        <p:spPr>
          <a:xfrm>
            <a:off x="12580858" y="1692835"/>
            <a:ext cx="4132127" cy="1624966"/>
          </a:xfrm>
          <a:prstGeom prst="rect">
            <a:avLst/>
          </a:prstGeom>
        </p:spPr>
        <p:txBody>
          <a:bodyPr lIns="0" tIns="0" rIns="0" bIns="0" rtlCol="0" anchor="t">
            <a:spAutoFit/>
          </a:bodyPr>
          <a:lstStyle/>
          <a:p>
            <a:pPr marL="0" lvl="0" indent="0" algn="l">
              <a:lnSpc>
                <a:spcPts val="4319"/>
              </a:lnSpc>
              <a:spcBef>
                <a:spcPct val="0"/>
              </a:spcBef>
            </a:pPr>
            <a:r>
              <a:rPr lang="en-US" sz="3199" b="1" spc="191">
                <a:solidFill>
                  <a:srgbClr val="F1F0EC"/>
                </a:solidFill>
                <a:latin typeface="Public Sans Medium"/>
                <a:ea typeface="Public Sans Medium"/>
                <a:cs typeface="Public Sans Medium"/>
                <a:sym typeface="Public Sans Medium"/>
              </a:rPr>
              <a:t>Pré-entraînement sur un corpus financier </a:t>
            </a:r>
          </a:p>
        </p:txBody>
      </p:sp>
      <p:sp>
        <p:nvSpPr>
          <p:cNvPr id="17" name="TextBox 17"/>
          <p:cNvSpPr txBox="1"/>
          <p:nvPr/>
        </p:nvSpPr>
        <p:spPr>
          <a:xfrm>
            <a:off x="12580858" y="4384922"/>
            <a:ext cx="4132127" cy="1082040"/>
          </a:xfrm>
          <a:prstGeom prst="rect">
            <a:avLst/>
          </a:prstGeom>
        </p:spPr>
        <p:txBody>
          <a:bodyPr lIns="0" tIns="0" rIns="0" bIns="0" rtlCol="0" anchor="t">
            <a:spAutoFit/>
          </a:bodyPr>
          <a:lstStyle/>
          <a:p>
            <a:pPr marL="0" lvl="0" indent="0" algn="l">
              <a:lnSpc>
                <a:spcPts val="4320"/>
              </a:lnSpc>
              <a:spcBef>
                <a:spcPct val="0"/>
              </a:spcBef>
            </a:pPr>
            <a:r>
              <a:rPr lang="en-US" sz="3200" b="1" spc="192">
                <a:solidFill>
                  <a:srgbClr val="F1F0EC"/>
                </a:solidFill>
                <a:latin typeface="Public Sans Medium"/>
                <a:ea typeface="Public Sans Medium"/>
                <a:cs typeface="Public Sans Medium"/>
                <a:sym typeface="Public Sans Medium"/>
              </a:rPr>
              <a:t>Amélioration des performances :</a:t>
            </a:r>
          </a:p>
        </p:txBody>
      </p:sp>
      <p:sp>
        <p:nvSpPr>
          <p:cNvPr id="18" name="TextBox 18"/>
          <p:cNvSpPr txBox="1"/>
          <p:nvPr/>
        </p:nvSpPr>
        <p:spPr>
          <a:xfrm>
            <a:off x="12580858" y="7490676"/>
            <a:ext cx="4132127" cy="539115"/>
          </a:xfrm>
          <a:prstGeom prst="rect">
            <a:avLst/>
          </a:prstGeom>
        </p:spPr>
        <p:txBody>
          <a:bodyPr lIns="0" tIns="0" rIns="0" bIns="0" rtlCol="0" anchor="t">
            <a:spAutoFit/>
          </a:bodyPr>
          <a:lstStyle/>
          <a:p>
            <a:pPr marL="0" lvl="0" indent="0" algn="just">
              <a:lnSpc>
                <a:spcPts val="4320"/>
              </a:lnSpc>
              <a:spcBef>
                <a:spcPct val="0"/>
              </a:spcBef>
            </a:pPr>
            <a:r>
              <a:rPr lang="en-US" sz="3200" b="1" spc="192">
                <a:solidFill>
                  <a:srgbClr val="F1F0EC"/>
                </a:solidFill>
                <a:latin typeface="Public Sans Medium"/>
                <a:ea typeface="Public Sans Medium"/>
                <a:cs typeface="Public Sans Medium"/>
                <a:sym typeface="Public Sans Medium"/>
              </a:rPr>
              <a:t>Adaptabilité </a:t>
            </a:r>
          </a:p>
        </p:txBody>
      </p:sp>
      <p:sp>
        <p:nvSpPr>
          <p:cNvPr id="19" name="TextBox 19"/>
          <p:cNvSpPr txBox="1"/>
          <p:nvPr/>
        </p:nvSpPr>
        <p:spPr>
          <a:xfrm>
            <a:off x="711709" y="4332621"/>
            <a:ext cx="8568955" cy="1514226"/>
          </a:xfrm>
          <a:prstGeom prst="rect">
            <a:avLst/>
          </a:prstGeom>
        </p:spPr>
        <p:txBody>
          <a:bodyPr lIns="0" tIns="0" rIns="0" bIns="0" rtlCol="0" anchor="t">
            <a:spAutoFit/>
          </a:bodyPr>
          <a:lstStyle/>
          <a:p>
            <a:pPr marL="492041" lvl="1" indent="-246020" algn="l">
              <a:lnSpc>
                <a:spcPts val="3076"/>
              </a:lnSpc>
              <a:spcBef>
                <a:spcPct val="0"/>
              </a:spcBef>
              <a:buFont typeface="Arial"/>
              <a:buChar char="•"/>
            </a:pPr>
            <a:r>
              <a:rPr lang="en-US" sz="2279" b="1" spc="136">
                <a:solidFill>
                  <a:srgbClr val="3A855D"/>
                </a:solidFill>
                <a:latin typeface="Public Sans Medium"/>
                <a:ea typeface="Public Sans Medium"/>
                <a:cs typeface="Public Sans Medium"/>
                <a:sym typeface="Public Sans Medium"/>
              </a:rPr>
              <a:t>Amélioration des performances : Sur des tâches comme l'analyse de sentiment financier, FinBERT surpasse les modèles génériques en termes de précision et de rappel.</a:t>
            </a:r>
          </a:p>
        </p:txBody>
      </p:sp>
      <p:sp>
        <p:nvSpPr>
          <p:cNvPr id="20" name="TextBox 20"/>
          <p:cNvSpPr txBox="1"/>
          <p:nvPr/>
        </p:nvSpPr>
        <p:spPr>
          <a:xfrm>
            <a:off x="1028700" y="7008611"/>
            <a:ext cx="8568955" cy="1514226"/>
          </a:xfrm>
          <a:prstGeom prst="rect">
            <a:avLst/>
          </a:prstGeom>
        </p:spPr>
        <p:txBody>
          <a:bodyPr lIns="0" tIns="0" rIns="0" bIns="0" rtlCol="0" anchor="t">
            <a:spAutoFit/>
          </a:bodyPr>
          <a:lstStyle/>
          <a:p>
            <a:pPr marL="492041" lvl="1" indent="-246020" algn="l">
              <a:lnSpc>
                <a:spcPts val="3076"/>
              </a:lnSpc>
              <a:spcBef>
                <a:spcPct val="0"/>
              </a:spcBef>
              <a:buFont typeface="Arial"/>
              <a:buChar char="•"/>
            </a:pPr>
            <a:r>
              <a:rPr lang="en-US" sz="2279" b="1" spc="136">
                <a:solidFill>
                  <a:srgbClr val="3A855D"/>
                </a:solidFill>
                <a:latin typeface="Public Sans Medium"/>
                <a:ea typeface="Public Sans Medium"/>
                <a:cs typeface="Public Sans Medium"/>
                <a:sym typeface="Public Sans Medium"/>
              </a:rPr>
              <a:t>FinBERT peut être fine-tuné pour des tâches spécifiques, comme la classification des nouvelles financières ou l'extraction de relations entre entités."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733924" y="6971250"/>
            <a:ext cx="21755848" cy="4174349"/>
            <a:chOff x="0" y="0"/>
            <a:chExt cx="7796805" cy="1495993"/>
          </a:xfrm>
        </p:grpSpPr>
        <p:sp>
          <p:nvSpPr>
            <p:cNvPr id="4" name="Freeform 4"/>
            <p:cNvSpPr/>
            <p:nvPr/>
          </p:nvSpPr>
          <p:spPr>
            <a:xfrm>
              <a:off x="0" y="0"/>
              <a:ext cx="7796805" cy="1495993"/>
            </a:xfrm>
            <a:custGeom>
              <a:avLst/>
              <a:gdLst/>
              <a:ahLst/>
              <a:cxnLst/>
              <a:rect l="l" t="t" r="r" b="b"/>
              <a:pathLst>
                <a:path w="7796805" h="1495993">
                  <a:moveTo>
                    <a:pt x="0" y="0"/>
                  </a:moveTo>
                  <a:lnTo>
                    <a:pt x="7796805" y="0"/>
                  </a:lnTo>
                  <a:lnTo>
                    <a:pt x="7796805" y="1495993"/>
                  </a:lnTo>
                  <a:lnTo>
                    <a:pt x="0" y="1495993"/>
                  </a:lnTo>
                  <a:close/>
                </a:path>
              </a:pathLst>
            </a:custGeom>
            <a:solidFill>
              <a:srgbClr val="3A855D"/>
            </a:solidFill>
          </p:spPr>
        </p:sp>
        <p:sp>
          <p:nvSpPr>
            <p:cNvPr id="5" name="TextBox 5"/>
            <p:cNvSpPr txBox="1"/>
            <p:nvPr/>
          </p:nvSpPr>
          <p:spPr>
            <a:xfrm>
              <a:off x="0" y="-28575"/>
              <a:ext cx="7796805" cy="1524568"/>
            </a:xfrm>
            <a:prstGeom prst="rect">
              <a:avLst/>
            </a:prstGeom>
          </p:spPr>
          <p:txBody>
            <a:bodyPr lIns="50800" tIns="50800" rIns="50800" bIns="50800" rtlCol="0" anchor="ctr"/>
            <a:lstStyle/>
            <a:p>
              <a:pPr algn="ctr">
                <a:lnSpc>
                  <a:spcPts val="1960"/>
                </a:lnSpc>
                <a:spcBef>
                  <a:spcPct val="0"/>
                </a:spcBef>
              </a:pPr>
              <a:endParaRPr/>
            </a:p>
          </p:txBody>
        </p:sp>
      </p:grpSp>
      <p:sp>
        <p:nvSpPr>
          <p:cNvPr id="6" name="Freeform 6"/>
          <p:cNvSpPr/>
          <p:nvPr/>
        </p:nvSpPr>
        <p:spPr>
          <a:xfrm>
            <a:off x="-908245" y="8245795"/>
            <a:ext cx="20104489" cy="5523017"/>
          </a:xfrm>
          <a:custGeom>
            <a:avLst/>
            <a:gdLst/>
            <a:ahLst/>
            <a:cxnLst/>
            <a:rect l="l" t="t" r="r" b="b"/>
            <a:pathLst>
              <a:path w="20104489" h="5523017">
                <a:moveTo>
                  <a:pt x="0" y="0"/>
                </a:moveTo>
                <a:lnTo>
                  <a:pt x="20104490" y="0"/>
                </a:lnTo>
                <a:lnTo>
                  <a:pt x="20104490" y="5523017"/>
                </a:lnTo>
                <a:lnTo>
                  <a:pt x="0" y="5523017"/>
                </a:lnTo>
                <a:lnTo>
                  <a:pt x="0" y="0"/>
                </a:lnTo>
                <a:close/>
              </a:path>
            </a:pathLst>
          </a:custGeom>
          <a:blipFill>
            <a:blip r:embed="rId3"/>
            <a:stretch>
              <a:fillRect t="-144363" r="-9035" b="-20568"/>
            </a:stretch>
          </a:blipFill>
        </p:spPr>
      </p:sp>
      <p:sp>
        <p:nvSpPr>
          <p:cNvPr id="7" name="TextBox 7"/>
          <p:cNvSpPr txBox="1"/>
          <p:nvPr/>
        </p:nvSpPr>
        <p:spPr>
          <a:xfrm>
            <a:off x="1028700" y="2242268"/>
            <a:ext cx="14379521" cy="3753327"/>
          </a:xfrm>
          <a:prstGeom prst="rect">
            <a:avLst/>
          </a:prstGeom>
        </p:spPr>
        <p:txBody>
          <a:bodyPr lIns="0" tIns="0" rIns="0" bIns="0" rtlCol="0" anchor="t">
            <a:spAutoFit/>
          </a:bodyPr>
          <a:lstStyle/>
          <a:p>
            <a:pPr algn="ctr">
              <a:lnSpc>
                <a:spcPts val="14771"/>
              </a:lnSpc>
            </a:pPr>
            <a:r>
              <a:rPr lang="en-US" sz="12625" b="1" spc="-113">
                <a:solidFill>
                  <a:srgbClr val="3A855D"/>
                </a:solidFill>
                <a:latin typeface="Public Sans Bold"/>
                <a:ea typeface="Public Sans Bold"/>
                <a:cs typeface="Public Sans Bold"/>
                <a:sym typeface="Public Sans Bold"/>
              </a:rPr>
              <a:t>3. Méthodologie et Résultats</a:t>
            </a:r>
          </a:p>
        </p:txBody>
      </p:sp>
      <p:sp>
        <p:nvSpPr>
          <p:cNvPr id="8" name="Freeform 8"/>
          <p:cNvSpPr/>
          <p:nvPr/>
        </p:nvSpPr>
        <p:spPr>
          <a:xfrm>
            <a:off x="16914402" y="322437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733924" y="6971250"/>
            <a:ext cx="21755848" cy="4174349"/>
            <a:chOff x="0" y="0"/>
            <a:chExt cx="7796805" cy="1495993"/>
          </a:xfrm>
        </p:grpSpPr>
        <p:sp>
          <p:nvSpPr>
            <p:cNvPr id="4" name="Freeform 4"/>
            <p:cNvSpPr/>
            <p:nvPr/>
          </p:nvSpPr>
          <p:spPr>
            <a:xfrm>
              <a:off x="0" y="0"/>
              <a:ext cx="7796805" cy="1495993"/>
            </a:xfrm>
            <a:custGeom>
              <a:avLst/>
              <a:gdLst/>
              <a:ahLst/>
              <a:cxnLst/>
              <a:rect l="l" t="t" r="r" b="b"/>
              <a:pathLst>
                <a:path w="7796805" h="1495993">
                  <a:moveTo>
                    <a:pt x="0" y="0"/>
                  </a:moveTo>
                  <a:lnTo>
                    <a:pt x="7796805" y="0"/>
                  </a:lnTo>
                  <a:lnTo>
                    <a:pt x="7796805" y="1495993"/>
                  </a:lnTo>
                  <a:lnTo>
                    <a:pt x="0" y="1495993"/>
                  </a:lnTo>
                  <a:close/>
                </a:path>
              </a:pathLst>
            </a:custGeom>
            <a:solidFill>
              <a:srgbClr val="3A855D"/>
            </a:solidFill>
          </p:spPr>
        </p:sp>
        <p:sp>
          <p:nvSpPr>
            <p:cNvPr id="5" name="TextBox 5"/>
            <p:cNvSpPr txBox="1"/>
            <p:nvPr/>
          </p:nvSpPr>
          <p:spPr>
            <a:xfrm>
              <a:off x="0" y="-28575"/>
              <a:ext cx="7796805" cy="1524568"/>
            </a:xfrm>
            <a:prstGeom prst="rect">
              <a:avLst/>
            </a:prstGeom>
          </p:spPr>
          <p:txBody>
            <a:bodyPr lIns="50800" tIns="50800" rIns="50800" bIns="50800" rtlCol="0" anchor="ctr"/>
            <a:lstStyle/>
            <a:p>
              <a:pPr algn="ctr">
                <a:lnSpc>
                  <a:spcPts val="1960"/>
                </a:lnSpc>
                <a:spcBef>
                  <a:spcPct val="0"/>
                </a:spcBef>
              </a:pPr>
              <a:endParaRPr/>
            </a:p>
          </p:txBody>
        </p:sp>
      </p:grpSp>
      <p:sp>
        <p:nvSpPr>
          <p:cNvPr id="6" name="Freeform 6"/>
          <p:cNvSpPr/>
          <p:nvPr/>
        </p:nvSpPr>
        <p:spPr>
          <a:xfrm>
            <a:off x="-908245" y="8245795"/>
            <a:ext cx="20104489" cy="5523017"/>
          </a:xfrm>
          <a:custGeom>
            <a:avLst/>
            <a:gdLst/>
            <a:ahLst/>
            <a:cxnLst/>
            <a:rect l="l" t="t" r="r" b="b"/>
            <a:pathLst>
              <a:path w="20104489" h="5523017">
                <a:moveTo>
                  <a:pt x="0" y="0"/>
                </a:moveTo>
                <a:lnTo>
                  <a:pt x="20104490" y="0"/>
                </a:lnTo>
                <a:lnTo>
                  <a:pt x="20104490" y="5523017"/>
                </a:lnTo>
                <a:lnTo>
                  <a:pt x="0" y="5523017"/>
                </a:lnTo>
                <a:lnTo>
                  <a:pt x="0" y="0"/>
                </a:lnTo>
                <a:close/>
              </a:path>
            </a:pathLst>
          </a:custGeom>
          <a:blipFill>
            <a:blip r:embed="rId3"/>
            <a:stretch>
              <a:fillRect t="-144363" r="-9035" b="-20568"/>
            </a:stretch>
          </a:blipFill>
        </p:spPr>
      </p:sp>
      <p:sp>
        <p:nvSpPr>
          <p:cNvPr id="7" name="TextBox 7"/>
          <p:cNvSpPr txBox="1"/>
          <p:nvPr/>
        </p:nvSpPr>
        <p:spPr>
          <a:xfrm>
            <a:off x="2495885" y="3500596"/>
            <a:ext cx="12912335" cy="3175641"/>
          </a:xfrm>
          <a:prstGeom prst="rect">
            <a:avLst/>
          </a:prstGeom>
        </p:spPr>
        <p:txBody>
          <a:bodyPr lIns="0" tIns="0" rIns="0" bIns="0" rtlCol="0" anchor="t">
            <a:spAutoFit/>
          </a:bodyPr>
          <a:lstStyle/>
          <a:p>
            <a:pPr marL="2725781" lvl="1" indent="-1362890" algn="ctr">
              <a:lnSpc>
                <a:spcPts val="12120"/>
              </a:lnSpc>
              <a:buAutoNum type="arabicPeriod"/>
            </a:pPr>
            <a:r>
              <a:rPr lang="en-US" sz="12625" b="1" spc="-1035">
                <a:solidFill>
                  <a:srgbClr val="3A855D"/>
                </a:solidFill>
                <a:latin typeface="Public Sans Bold"/>
                <a:ea typeface="Public Sans Bold"/>
                <a:cs typeface="Public Sans Bold"/>
                <a:sym typeface="Public Sans Bold"/>
              </a:rPr>
              <a:t>Introduction</a:t>
            </a:r>
          </a:p>
          <a:p>
            <a:pPr algn="ctr">
              <a:lnSpc>
                <a:spcPts val="12120"/>
              </a:lnSpc>
            </a:pPr>
            <a:endParaRPr lang="en-US" sz="12625" b="1" spc="-1035">
              <a:solidFill>
                <a:srgbClr val="3A855D"/>
              </a:solidFill>
              <a:latin typeface="Public Sans Bold"/>
              <a:ea typeface="Public Sans Bold"/>
              <a:cs typeface="Public Sans Bold"/>
              <a:sym typeface="Public Sans Bold"/>
            </a:endParaRPr>
          </a:p>
        </p:txBody>
      </p:sp>
      <p:sp>
        <p:nvSpPr>
          <p:cNvPr id="8" name="Freeform 8"/>
          <p:cNvSpPr/>
          <p:nvPr/>
        </p:nvSpPr>
        <p:spPr>
          <a:xfrm>
            <a:off x="16914402" y="322437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0604717" y="-820604"/>
            <a:ext cx="8377052" cy="11928208"/>
          </a:xfrm>
          <a:custGeom>
            <a:avLst/>
            <a:gdLst/>
            <a:ahLst/>
            <a:cxnLst/>
            <a:rect l="l" t="t" r="r" b="b"/>
            <a:pathLst>
              <a:path w="8377052" h="11928208">
                <a:moveTo>
                  <a:pt x="0" y="0"/>
                </a:moveTo>
                <a:lnTo>
                  <a:pt x="8377052" y="0"/>
                </a:lnTo>
                <a:lnTo>
                  <a:pt x="8377052" y="11928208"/>
                </a:lnTo>
                <a:lnTo>
                  <a:pt x="0" y="11928208"/>
                </a:lnTo>
                <a:lnTo>
                  <a:pt x="0" y="0"/>
                </a:lnTo>
                <a:close/>
              </a:path>
            </a:pathLst>
          </a:custGeom>
          <a:blipFill>
            <a:blip r:embed="rId3"/>
            <a:stretch>
              <a:fillRect l="-56860" r="-56860"/>
            </a:stretch>
          </a:blipFill>
        </p:spPr>
      </p:sp>
      <p:sp>
        <p:nvSpPr>
          <p:cNvPr id="4" name="TextBox 4"/>
          <p:cNvSpPr txBox="1"/>
          <p:nvPr/>
        </p:nvSpPr>
        <p:spPr>
          <a:xfrm>
            <a:off x="1409700" y="1965960"/>
            <a:ext cx="8118599" cy="2125979"/>
          </a:xfrm>
          <a:prstGeom prst="rect">
            <a:avLst/>
          </a:prstGeom>
        </p:spPr>
        <p:txBody>
          <a:bodyPr lIns="0" tIns="0" rIns="0" bIns="0" rtlCol="0" anchor="t">
            <a:spAutoFit/>
          </a:bodyPr>
          <a:lstStyle/>
          <a:p>
            <a:pPr algn="l">
              <a:lnSpc>
                <a:spcPts val="8159"/>
              </a:lnSpc>
            </a:pPr>
            <a:r>
              <a:rPr lang="en-US" sz="8499" spc="-696">
                <a:solidFill>
                  <a:srgbClr val="3A855D"/>
                </a:solidFill>
                <a:latin typeface="Public Sans"/>
                <a:ea typeface="Public Sans"/>
                <a:cs typeface="Public Sans"/>
                <a:sym typeface="Public Sans"/>
              </a:rPr>
              <a:t>Architecture et entraînement</a:t>
            </a:r>
          </a:p>
        </p:txBody>
      </p:sp>
      <p:sp>
        <p:nvSpPr>
          <p:cNvPr id="5" name="TextBox 5"/>
          <p:cNvSpPr txBox="1"/>
          <p:nvPr/>
        </p:nvSpPr>
        <p:spPr>
          <a:xfrm>
            <a:off x="1409700" y="5168265"/>
            <a:ext cx="7519837" cy="4834890"/>
          </a:xfrm>
          <a:prstGeom prst="rect">
            <a:avLst/>
          </a:prstGeom>
        </p:spPr>
        <p:txBody>
          <a:bodyPr lIns="0" tIns="0" rIns="0" bIns="0" rtlCol="0" anchor="t">
            <a:spAutoFit/>
          </a:bodyPr>
          <a:lstStyle/>
          <a:p>
            <a:pPr marL="0" lvl="0" indent="0" algn="l">
              <a:lnSpc>
                <a:spcPts val="2969"/>
              </a:lnSpc>
              <a:spcBef>
                <a:spcPct val="0"/>
              </a:spcBef>
            </a:pPr>
            <a:r>
              <a:rPr lang="en-US" sz="2199" b="1" spc="131">
                <a:solidFill>
                  <a:srgbClr val="3A855D"/>
                </a:solidFill>
                <a:latin typeface="Public Sans Medium"/>
                <a:ea typeface="Public Sans Medium"/>
                <a:cs typeface="Public Sans Medium"/>
                <a:sym typeface="Public Sans Medium"/>
              </a:rPr>
              <a:t>FinBERT </a:t>
            </a:r>
            <a:r>
              <a:rPr lang="en-US" sz="2199" b="1" u="none" spc="131">
                <a:solidFill>
                  <a:srgbClr val="3A855D"/>
                </a:solidFill>
                <a:latin typeface="Public Sans Medium"/>
                <a:ea typeface="Public Sans Medium"/>
                <a:cs typeface="Public Sans Medium"/>
                <a:sym typeface="Public Sans Medium"/>
              </a:rPr>
              <a:t>repose sur l'architecture de BERT, un modèle de transformer bidirectionnel. Cependant, il est pré-entraîné sur un corpus financier comprenant des rapports annuels, des articles de presse, et des tweets liés à la finance.</a:t>
            </a:r>
          </a:p>
          <a:p>
            <a:pPr marL="0" lvl="0" indent="0" algn="l">
              <a:lnSpc>
                <a:spcPts val="2969"/>
              </a:lnSpc>
              <a:spcBef>
                <a:spcPct val="0"/>
              </a:spcBef>
            </a:pPr>
            <a:r>
              <a:rPr lang="en-US" sz="2199" b="1" u="none" spc="131">
                <a:solidFill>
                  <a:srgbClr val="3A855D"/>
                </a:solidFill>
                <a:latin typeface="Public Sans Medium"/>
                <a:ea typeface="Public Sans Medium"/>
                <a:cs typeface="Public Sans Medium"/>
                <a:sym typeface="Public Sans Medium"/>
              </a:rPr>
              <a:t>Les étapes clés de l'entraînement incluent :</a:t>
            </a:r>
          </a:p>
          <a:p>
            <a:pPr marL="474978" lvl="1" indent="-237489" algn="l">
              <a:lnSpc>
                <a:spcPts val="2969"/>
              </a:lnSpc>
              <a:spcBef>
                <a:spcPct val="0"/>
              </a:spcBef>
              <a:buFont typeface="Arial"/>
              <a:buChar char="•"/>
            </a:pPr>
            <a:r>
              <a:rPr lang="en-US" sz="2199" b="1" u="none" spc="131">
                <a:solidFill>
                  <a:srgbClr val="3A855D"/>
                </a:solidFill>
                <a:latin typeface="Public Sans Medium"/>
                <a:ea typeface="Public Sans Medium"/>
                <a:cs typeface="Public Sans Medium"/>
                <a:sym typeface="Public Sans Medium"/>
              </a:rPr>
              <a:t>La collecte et le prétraitement des données financières.</a:t>
            </a:r>
          </a:p>
          <a:p>
            <a:pPr marL="474978" lvl="1" indent="-237489" algn="l">
              <a:lnSpc>
                <a:spcPts val="2969"/>
              </a:lnSpc>
              <a:spcBef>
                <a:spcPct val="0"/>
              </a:spcBef>
              <a:buFont typeface="Arial"/>
              <a:buChar char="•"/>
            </a:pPr>
            <a:r>
              <a:rPr lang="en-US" sz="2199" b="1" u="none" spc="131">
                <a:solidFill>
                  <a:srgbClr val="3A855D"/>
                </a:solidFill>
                <a:latin typeface="Public Sans Medium"/>
                <a:ea typeface="Public Sans Medium"/>
                <a:cs typeface="Public Sans Medium"/>
                <a:sym typeface="Public Sans Medium"/>
              </a:rPr>
              <a:t>L'adaptation des embeddings pour capturer les spécificités du domaine.</a:t>
            </a:r>
          </a:p>
          <a:p>
            <a:pPr marL="474978" lvl="1" indent="-237489" algn="l">
              <a:lnSpc>
                <a:spcPts val="2969"/>
              </a:lnSpc>
              <a:spcBef>
                <a:spcPct val="0"/>
              </a:spcBef>
              <a:buFont typeface="Arial"/>
              <a:buChar char="•"/>
            </a:pPr>
            <a:r>
              <a:rPr lang="en-US" sz="2199" b="1" u="none" spc="131">
                <a:solidFill>
                  <a:srgbClr val="3A855D"/>
                </a:solidFill>
                <a:latin typeface="Public Sans Medium"/>
                <a:ea typeface="Public Sans Medium"/>
                <a:cs typeface="Public Sans Medium"/>
                <a:sym typeface="Public Sans Medium"/>
              </a:rPr>
              <a:t>L'optimisation des hyperparamètres pour maximiser les performances.</a:t>
            </a:r>
          </a:p>
          <a:p>
            <a:pPr marL="0" lvl="0" indent="0" algn="l">
              <a:lnSpc>
                <a:spcPts val="2969"/>
              </a:lnSpc>
              <a:spcBef>
                <a:spcPct val="0"/>
              </a:spcBef>
            </a:pPr>
            <a:endParaRPr lang="en-US" sz="2199" b="1" u="none" spc="131">
              <a:solidFill>
                <a:srgbClr val="3A855D"/>
              </a:solidFill>
              <a:latin typeface="Public Sans Medium"/>
              <a:ea typeface="Public Sans Medium"/>
              <a:cs typeface="Public Sans Medium"/>
              <a:sym typeface="Public Sans Medium"/>
            </a:endParaRPr>
          </a:p>
        </p:txBody>
      </p:sp>
      <p:grpSp>
        <p:nvGrpSpPr>
          <p:cNvPr id="6" name="Group 6"/>
          <p:cNvGrpSpPr/>
          <p:nvPr/>
        </p:nvGrpSpPr>
        <p:grpSpPr>
          <a:xfrm>
            <a:off x="10447630" y="-858580"/>
            <a:ext cx="314174" cy="12004159"/>
            <a:chOff x="0" y="0"/>
            <a:chExt cx="87993" cy="3362084"/>
          </a:xfrm>
        </p:grpSpPr>
        <p:sp>
          <p:nvSpPr>
            <p:cNvPr id="7" name="Freeform 7"/>
            <p:cNvSpPr/>
            <p:nvPr/>
          </p:nvSpPr>
          <p:spPr>
            <a:xfrm>
              <a:off x="0" y="0"/>
              <a:ext cx="87993" cy="3362084"/>
            </a:xfrm>
            <a:custGeom>
              <a:avLst/>
              <a:gdLst/>
              <a:ahLst/>
              <a:cxnLst/>
              <a:rect l="l" t="t" r="r" b="b"/>
              <a:pathLst>
                <a:path w="87993" h="3362084">
                  <a:moveTo>
                    <a:pt x="43996" y="0"/>
                  </a:moveTo>
                  <a:lnTo>
                    <a:pt x="43996" y="0"/>
                  </a:lnTo>
                  <a:cubicBezTo>
                    <a:pt x="68295" y="0"/>
                    <a:pt x="87993" y="19698"/>
                    <a:pt x="87993" y="43996"/>
                  </a:cubicBezTo>
                  <a:lnTo>
                    <a:pt x="87993" y="3318088"/>
                  </a:lnTo>
                  <a:cubicBezTo>
                    <a:pt x="87993" y="3342386"/>
                    <a:pt x="68295" y="3362084"/>
                    <a:pt x="43996" y="3362084"/>
                  </a:cubicBezTo>
                  <a:lnTo>
                    <a:pt x="43996" y="3362084"/>
                  </a:lnTo>
                  <a:cubicBezTo>
                    <a:pt x="19698" y="3362084"/>
                    <a:pt x="0" y="3342386"/>
                    <a:pt x="0" y="3318088"/>
                  </a:cubicBezTo>
                  <a:lnTo>
                    <a:pt x="0" y="43996"/>
                  </a:lnTo>
                  <a:cubicBezTo>
                    <a:pt x="0" y="19698"/>
                    <a:pt x="19698" y="0"/>
                    <a:pt x="43996" y="0"/>
                  </a:cubicBezTo>
                  <a:close/>
                </a:path>
              </a:pathLst>
            </a:custGeom>
            <a:solidFill>
              <a:srgbClr val="3A855D"/>
            </a:solidFill>
          </p:spPr>
        </p:sp>
        <p:sp>
          <p:nvSpPr>
            <p:cNvPr id="8" name="TextBox 8"/>
            <p:cNvSpPr txBox="1"/>
            <p:nvPr/>
          </p:nvSpPr>
          <p:spPr>
            <a:xfrm>
              <a:off x="0" y="85725"/>
              <a:ext cx="87993" cy="3276359"/>
            </a:xfrm>
            <a:prstGeom prst="rect">
              <a:avLst/>
            </a:prstGeom>
          </p:spPr>
          <p:txBody>
            <a:bodyPr lIns="50800" tIns="50800" rIns="50800" bIns="50800" rtlCol="0" anchor="ctr"/>
            <a:lstStyle/>
            <a:p>
              <a:pPr algn="ctr">
                <a:lnSpc>
                  <a:spcPts val="1925"/>
                </a:lnSpc>
              </a:pPr>
              <a:endParaRPr/>
            </a:p>
          </p:txBody>
        </p:sp>
      </p:grpSp>
      <p:pic>
        <p:nvPicPr>
          <p:cNvPr id="9" name="Picture 9"/>
          <p:cNvPicPr>
            <a:picLocks noChangeAspect="1"/>
          </p:cNvPicPr>
          <p:nvPr/>
        </p:nvPicPr>
        <p:blipFill>
          <a:blip r:embed="rId4"/>
          <a:stretch>
            <a:fillRect/>
          </a:stretch>
        </p:blipFill>
        <p:spPr>
          <a:xfrm>
            <a:off x="9821902" y="638549"/>
            <a:ext cx="9942683" cy="991052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401029" y="1351924"/>
            <a:ext cx="17696413" cy="8935076"/>
            <a:chOff x="0" y="0"/>
            <a:chExt cx="4660784" cy="2353271"/>
          </a:xfrm>
        </p:grpSpPr>
        <p:sp>
          <p:nvSpPr>
            <p:cNvPr id="4" name="Freeform 4"/>
            <p:cNvSpPr/>
            <p:nvPr/>
          </p:nvSpPr>
          <p:spPr>
            <a:xfrm>
              <a:off x="0" y="0"/>
              <a:ext cx="4660784" cy="2353271"/>
            </a:xfrm>
            <a:custGeom>
              <a:avLst/>
              <a:gdLst/>
              <a:ahLst/>
              <a:cxnLst/>
              <a:rect l="l" t="t" r="r" b="b"/>
              <a:pathLst>
                <a:path w="4660784" h="2353271">
                  <a:moveTo>
                    <a:pt x="6562" y="0"/>
                  </a:moveTo>
                  <a:lnTo>
                    <a:pt x="4654221" y="0"/>
                  </a:lnTo>
                  <a:cubicBezTo>
                    <a:pt x="4655962" y="0"/>
                    <a:pt x="4657631" y="691"/>
                    <a:pt x="4658862" y="1922"/>
                  </a:cubicBezTo>
                  <a:cubicBezTo>
                    <a:pt x="4660092" y="3153"/>
                    <a:pt x="4660784" y="4822"/>
                    <a:pt x="4660784" y="6562"/>
                  </a:cubicBezTo>
                  <a:lnTo>
                    <a:pt x="4660784" y="2346709"/>
                  </a:lnTo>
                  <a:cubicBezTo>
                    <a:pt x="4660784" y="2350333"/>
                    <a:pt x="4657846" y="2353271"/>
                    <a:pt x="4654221" y="2353271"/>
                  </a:cubicBezTo>
                  <a:lnTo>
                    <a:pt x="6562" y="2353271"/>
                  </a:lnTo>
                  <a:cubicBezTo>
                    <a:pt x="2938" y="2353271"/>
                    <a:pt x="0" y="2350333"/>
                    <a:pt x="0" y="2346709"/>
                  </a:cubicBezTo>
                  <a:lnTo>
                    <a:pt x="0" y="6562"/>
                  </a:lnTo>
                  <a:cubicBezTo>
                    <a:pt x="0" y="2938"/>
                    <a:pt x="2938" y="0"/>
                    <a:pt x="6562" y="0"/>
                  </a:cubicBezTo>
                  <a:close/>
                </a:path>
              </a:pathLst>
            </a:custGeom>
            <a:solidFill>
              <a:srgbClr val="3A855D"/>
            </a:solidFill>
          </p:spPr>
        </p:sp>
        <p:sp>
          <p:nvSpPr>
            <p:cNvPr id="5" name="TextBox 5"/>
            <p:cNvSpPr txBox="1"/>
            <p:nvPr/>
          </p:nvSpPr>
          <p:spPr>
            <a:xfrm>
              <a:off x="0" y="85725"/>
              <a:ext cx="4660784" cy="2267546"/>
            </a:xfrm>
            <a:prstGeom prst="rect">
              <a:avLst/>
            </a:prstGeom>
          </p:spPr>
          <p:txBody>
            <a:bodyPr lIns="50800" tIns="50800" rIns="50800" bIns="50800" rtlCol="0" anchor="ctr"/>
            <a:lstStyle/>
            <a:p>
              <a:pPr algn="ctr">
                <a:lnSpc>
                  <a:spcPts val="1925"/>
                </a:lnSpc>
              </a:pPr>
              <a:endParaRPr/>
            </a:p>
          </p:txBody>
        </p:sp>
      </p:grpSp>
      <p:sp>
        <p:nvSpPr>
          <p:cNvPr id="6" name="TextBox 6"/>
          <p:cNvSpPr txBox="1"/>
          <p:nvPr/>
        </p:nvSpPr>
        <p:spPr>
          <a:xfrm>
            <a:off x="202052" y="384184"/>
            <a:ext cx="9993853" cy="2125979"/>
          </a:xfrm>
          <a:prstGeom prst="rect">
            <a:avLst/>
          </a:prstGeom>
        </p:spPr>
        <p:txBody>
          <a:bodyPr lIns="0" tIns="0" rIns="0" bIns="0" rtlCol="0" anchor="t">
            <a:spAutoFit/>
          </a:bodyPr>
          <a:lstStyle/>
          <a:p>
            <a:pPr algn="ctr">
              <a:lnSpc>
                <a:spcPts val="8159"/>
              </a:lnSpc>
            </a:pPr>
            <a:r>
              <a:rPr lang="en-US" sz="8499" spc="-696">
                <a:solidFill>
                  <a:srgbClr val="3A855D"/>
                </a:solidFill>
                <a:latin typeface="Public Sans"/>
                <a:ea typeface="Public Sans"/>
                <a:cs typeface="Public Sans"/>
                <a:sym typeface="Public Sans"/>
              </a:rPr>
              <a:t> Évaluation et résultats</a:t>
            </a:r>
          </a:p>
          <a:p>
            <a:pPr algn="ctr">
              <a:lnSpc>
                <a:spcPts val="8159"/>
              </a:lnSpc>
            </a:pPr>
            <a:endParaRPr lang="en-US" sz="8499" spc="-696">
              <a:solidFill>
                <a:srgbClr val="3A855D"/>
              </a:solidFill>
              <a:latin typeface="Public Sans"/>
              <a:ea typeface="Public Sans"/>
              <a:cs typeface="Public Sans"/>
              <a:sym typeface="Public Sans"/>
            </a:endParaRPr>
          </a:p>
        </p:txBody>
      </p:sp>
      <p:sp>
        <p:nvSpPr>
          <p:cNvPr id="7" name="TextBox 7"/>
          <p:cNvSpPr txBox="1"/>
          <p:nvPr/>
        </p:nvSpPr>
        <p:spPr>
          <a:xfrm>
            <a:off x="1270255" y="3064197"/>
            <a:ext cx="15747489" cy="5443855"/>
          </a:xfrm>
          <a:prstGeom prst="rect">
            <a:avLst/>
          </a:prstGeom>
        </p:spPr>
        <p:txBody>
          <a:bodyPr lIns="0" tIns="0" rIns="0" bIns="0" rtlCol="0" anchor="t">
            <a:spAutoFit/>
          </a:bodyPr>
          <a:lstStyle/>
          <a:p>
            <a:pPr algn="l">
              <a:lnSpc>
                <a:spcPts val="3919"/>
              </a:lnSpc>
              <a:spcBef>
                <a:spcPct val="0"/>
              </a:spcBef>
            </a:pPr>
            <a:r>
              <a:rPr lang="en-US" sz="2799">
                <a:solidFill>
                  <a:srgbClr val="F1F0EC"/>
                </a:solidFill>
                <a:latin typeface="Public Sans"/>
                <a:ea typeface="Public Sans"/>
                <a:cs typeface="Public Sans"/>
                <a:sym typeface="Public Sans"/>
              </a:rPr>
              <a:t>FinBERT a été évalué sur plusieurs tâches financières, notamment l'analyse de sentiment et la classification de textes. Les résultats montrent une amélioration significative par rapport aux modèles génériques :</a:t>
            </a:r>
          </a:p>
          <a:p>
            <a:pPr marL="604518" lvl="1" indent="-302259" algn="l">
              <a:lnSpc>
                <a:spcPts val="3919"/>
              </a:lnSpc>
              <a:spcBef>
                <a:spcPct val="0"/>
              </a:spcBef>
              <a:buFont typeface="Arial"/>
              <a:buChar char="•"/>
            </a:pPr>
            <a:r>
              <a:rPr lang="en-US" sz="2799">
                <a:solidFill>
                  <a:srgbClr val="F1F0EC"/>
                </a:solidFill>
                <a:latin typeface="Public Sans"/>
                <a:ea typeface="Public Sans"/>
                <a:cs typeface="Public Sans"/>
                <a:sym typeface="Public Sans"/>
              </a:rPr>
              <a:t>Analyse de sentiment : Précision améliorée de 10 à 15 %.</a:t>
            </a:r>
          </a:p>
          <a:p>
            <a:pPr marL="604518" lvl="1" indent="-302259" algn="l">
              <a:lnSpc>
                <a:spcPts val="3919"/>
              </a:lnSpc>
              <a:spcBef>
                <a:spcPct val="0"/>
              </a:spcBef>
              <a:buFont typeface="Arial"/>
              <a:buChar char="•"/>
            </a:pPr>
            <a:r>
              <a:rPr lang="en-US" sz="2799">
                <a:solidFill>
                  <a:srgbClr val="F1F0EC"/>
                </a:solidFill>
                <a:latin typeface="Public Sans"/>
                <a:ea typeface="Public Sans"/>
                <a:cs typeface="Public Sans"/>
                <a:sym typeface="Public Sans"/>
              </a:rPr>
              <a:t>Classification de textes : F1-score supérieur de 8 à 12 %.</a:t>
            </a:r>
          </a:p>
          <a:p>
            <a:pPr marL="604518" lvl="1" indent="-302259" algn="l">
              <a:lnSpc>
                <a:spcPts val="3919"/>
              </a:lnSpc>
              <a:spcBef>
                <a:spcPct val="0"/>
              </a:spcBef>
              <a:buFont typeface="Arial"/>
              <a:buChar char="•"/>
            </a:pPr>
            <a:r>
              <a:rPr lang="en-US" sz="2799">
                <a:solidFill>
                  <a:srgbClr val="F1F0EC"/>
                </a:solidFill>
                <a:latin typeface="Public Sans"/>
                <a:ea typeface="Public Sans"/>
                <a:cs typeface="Public Sans"/>
                <a:sym typeface="Public Sans"/>
              </a:rPr>
              <a:t>Ces résultats démontrent l'efficacité de FinBERT pour les applications financières.</a:t>
            </a:r>
          </a:p>
          <a:p>
            <a:pPr algn="l">
              <a:lnSpc>
                <a:spcPts val="3919"/>
              </a:lnSpc>
              <a:spcBef>
                <a:spcPct val="0"/>
              </a:spcBef>
            </a:pPr>
            <a:endParaRPr lang="en-US" sz="2799">
              <a:solidFill>
                <a:srgbClr val="F1F0EC"/>
              </a:solidFill>
              <a:latin typeface="Public Sans"/>
              <a:ea typeface="Public Sans"/>
              <a:cs typeface="Public Sans"/>
              <a:sym typeface="Public Sans"/>
            </a:endParaRPr>
          </a:p>
          <a:p>
            <a:pPr algn="l">
              <a:lnSpc>
                <a:spcPts val="3919"/>
              </a:lnSpc>
              <a:spcBef>
                <a:spcPct val="0"/>
              </a:spcBef>
            </a:pPr>
            <a:r>
              <a:rPr lang="en-US" sz="2799">
                <a:solidFill>
                  <a:srgbClr val="F1F0EC"/>
                </a:solidFill>
                <a:latin typeface="Public Sans"/>
                <a:ea typeface="Public Sans"/>
                <a:cs typeface="Public Sans"/>
                <a:sym typeface="Public Sans"/>
              </a:rPr>
              <a:t>En comparaison avec des modèles comme LSTM ou ULMFit, FinBERT a démontré une capacité supérieure à saisir les nuances du langage financier, notamment dans la gestion du contexte spécifique aux domaines comme l’analyse boursière ou les rapports financiers.</a:t>
            </a:r>
          </a:p>
          <a:p>
            <a:pPr algn="l">
              <a:lnSpc>
                <a:spcPts val="3919"/>
              </a:lnSpc>
              <a:spcBef>
                <a:spcPct val="0"/>
              </a:spcBef>
            </a:pPr>
            <a:endParaRPr lang="en-US" sz="2799">
              <a:solidFill>
                <a:srgbClr val="F1F0EC"/>
              </a:solidFill>
              <a:latin typeface="Public Sans"/>
              <a:ea typeface="Public Sans"/>
              <a:cs typeface="Public Sans"/>
              <a:sym typeface="Public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028700" y="1124623"/>
            <a:ext cx="4494107" cy="3922955"/>
            <a:chOff x="0" y="0"/>
            <a:chExt cx="1258694" cy="1098728"/>
          </a:xfrm>
        </p:grpSpPr>
        <p:sp>
          <p:nvSpPr>
            <p:cNvPr id="4" name="Freeform 4"/>
            <p:cNvSpPr/>
            <p:nvPr/>
          </p:nvSpPr>
          <p:spPr>
            <a:xfrm>
              <a:off x="0" y="0"/>
              <a:ext cx="1258694" cy="1098728"/>
            </a:xfrm>
            <a:custGeom>
              <a:avLst/>
              <a:gdLst/>
              <a:ahLst/>
              <a:cxnLst/>
              <a:rect l="l" t="t" r="r" b="b"/>
              <a:pathLst>
                <a:path w="1258694" h="1098728">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id="5" name="TextBox 5"/>
            <p:cNvSpPr txBox="1"/>
            <p:nvPr/>
          </p:nvSpPr>
          <p:spPr>
            <a:xfrm>
              <a:off x="0" y="85725"/>
              <a:ext cx="1258694" cy="1013003"/>
            </a:xfrm>
            <a:prstGeom prst="rect">
              <a:avLst/>
            </a:prstGeom>
          </p:spPr>
          <p:txBody>
            <a:bodyPr lIns="50800" tIns="50800" rIns="50800" bIns="50800" rtlCol="0" anchor="ctr"/>
            <a:lstStyle/>
            <a:p>
              <a:pPr algn="ctr">
                <a:lnSpc>
                  <a:spcPts val="1925"/>
                </a:lnSpc>
              </a:pPr>
              <a:endParaRPr/>
            </a:p>
          </p:txBody>
        </p:sp>
      </p:grpSp>
      <p:grpSp>
        <p:nvGrpSpPr>
          <p:cNvPr id="6" name="Group 6"/>
          <p:cNvGrpSpPr/>
          <p:nvPr/>
        </p:nvGrpSpPr>
        <p:grpSpPr>
          <a:xfrm>
            <a:off x="1028700" y="5239423"/>
            <a:ext cx="4494107" cy="3922955"/>
            <a:chOff x="0" y="0"/>
            <a:chExt cx="1258694" cy="1098728"/>
          </a:xfrm>
        </p:grpSpPr>
        <p:sp>
          <p:nvSpPr>
            <p:cNvPr id="7" name="Freeform 7"/>
            <p:cNvSpPr/>
            <p:nvPr/>
          </p:nvSpPr>
          <p:spPr>
            <a:xfrm>
              <a:off x="0" y="0"/>
              <a:ext cx="1258694" cy="1098728"/>
            </a:xfrm>
            <a:custGeom>
              <a:avLst/>
              <a:gdLst/>
              <a:ahLst/>
              <a:cxnLst/>
              <a:rect l="l" t="t" r="r" b="b"/>
              <a:pathLst>
                <a:path w="1258694" h="1098728">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id="8" name="TextBox 8"/>
            <p:cNvSpPr txBox="1"/>
            <p:nvPr/>
          </p:nvSpPr>
          <p:spPr>
            <a:xfrm>
              <a:off x="0" y="85725"/>
              <a:ext cx="1258694" cy="1013003"/>
            </a:xfrm>
            <a:prstGeom prst="rect">
              <a:avLst/>
            </a:prstGeom>
          </p:spPr>
          <p:txBody>
            <a:bodyPr lIns="50800" tIns="50800" rIns="50800" bIns="50800" rtlCol="0" anchor="ctr"/>
            <a:lstStyle/>
            <a:p>
              <a:pPr algn="ctr">
                <a:lnSpc>
                  <a:spcPts val="1925"/>
                </a:lnSpc>
              </a:pPr>
              <a:endParaRPr/>
            </a:p>
          </p:txBody>
        </p:sp>
      </p:grpSp>
      <p:grpSp>
        <p:nvGrpSpPr>
          <p:cNvPr id="9" name="Group 9"/>
          <p:cNvGrpSpPr/>
          <p:nvPr/>
        </p:nvGrpSpPr>
        <p:grpSpPr>
          <a:xfrm>
            <a:off x="12761288" y="1124623"/>
            <a:ext cx="4494107" cy="3922955"/>
            <a:chOff x="0" y="0"/>
            <a:chExt cx="1258694" cy="1098728"/>
          </a:xfrm>
        </p:grpSpPr>
        <p:sp>
          <p:nvSpPr>
            <p:cNvPr id="10" name="Freeform 10"/>
            <p:cNvSpPr/>
            <p:nvPr/>
          </p:nvSpPr>
          <p:spPr>
            <a:xfrm>
              <a:off x="0" y="0"/>
              <a:ext cx="1258694" cy="1098728"/>
            </a:xfrm>
            <a:custGeom>
              <a:avLst/>
              <a:gdLst/>
              <a:ahLst/>
              <a:cxnLst/>
              <a:rect l="l" t="t" r="r" b="b"/>
              <a:pathLst>
                <a:path w="1258694" h="1098728">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id="11" name="TextBox 11"/>
            <p:cNvSpPr txBox="1"/>
            <p:nvPr/>
          </p:nvSpPr>
          <p:spPr>
            <a:xfrm>
              <a:off x="0" y="85725"/>
              <a:ext cx="1258694" cy="1013003"/>
            </a:xfrm>
            <a:prstGeom prst="rect">
              <a:avLst/>
            </a:prstGeom>
          </p:spPr>
          <p:txBody>
            <a:bodyPr lIns="50800" tIns="50800" rIns="50800" bIns="50800" rtlCol="0" anchor="ctr"/>
            <a:lstStyle/>
            <a:p>
              <a:pPr algn="ctr">
                <a:lnSpc>
                  <a:spcPts val="1925"/>
                </a:lnSpc>
              </a:pPr>
              <a:endParaRPr/>
            </a:p>
          </p:txBody>
        </p:sp>
      </p:grpSp>
      <p:grpSp>
        <p:nvGrpSpPr>
          <p:cNvPr id="12" name="Group 12"/>
          <p:cNvGrpSpPr/>
          <p:nvPr/>
        </p:nvGrpSpPr>
        <p:grpSpPr>
          <a:xfrm>
            <a:off x="12761288" y="5239423"/>
            <a:ext cx="4494107" cy="3922955"/>
            <a:chOff x="0" y="0"/>
            <a:chExt cx="1258694" cy="1098728"/>
          </a:xfrm>
        </p:grpSpPr>
        <p:sp>
          <p:nvSpPr>
            <p:cNvPr id="13" name="Freeform 13"/>
            <p:cNvSpPr/>
            <p:nvPr/>
          </p:nvSpPr>
          <p:spPr>
            <a:xfrm>
              <a:off x="0" y="0"/>
              <a:ext cx="1258694" cy="1098728"/>
            </a:xfrm>
            <a:custGeom>
              <a:avLst/>
              <a:gdLst/>
              <a:ahLst/>
              <a:cxnLst/>
              <a:rect l="l" t="t" r="r" b="b"/>
              <a:pathLst>
                <a:path w="1258694" h="1098728">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id="14" name="TextBox 14"/>
            <p:cNvSpPr txBox="1"/>
            <p:nvPr/>
          </p:nvSpPr>
          <p:spPr>
            <a:xfrm>
              <a:off x="0" y="85725"/>
              <a:ext cx="1258694" cy="1013003"/>
            </a:xfrm>
            <a:prstGeom prst="rect">
              <a:avLst/>
            </a:prstGeom>
          </p:spPr>
          <p:txBody>
            <a:bodyPr lIns="50800" tIns="50800" rIns="50800" bIns="50800" rtlCol="0" anchor="ctr"/>
            <a:lstStyle/>
            <a:p>
              <a:pPr algn="ctr">
                <a:lnSpc>
                  <a:spcPts val="1925"/>
                </a:lnSpc>
              </a:pPr>
              <a:endParaRPr/>
            </a:p>
          </p:txBody>
        </p:sp>
      </p:grpSp>
      <p:sp>
        <p:nvSpPr>
          <p:cNvPr id="15" name="Freeform 15"/>
          <p:cNvSpPr/>
          <p:nvPr/>
        </p:nvSpPr>
        <p:spPr>
          <a:xfrm rot="-7900054">
            <a:off x="6110369" y="2475306"/>
            <a:ext cx="1066177" cy="478811"/>
          </a:xfrm>
          <a:custGeom>
            <a:avLst/>
            <a:gdLst/>
            <a:ahLst/>
            <a:cxnLst/>
            <a:rect l="l" t="t" r="r" b="b"/>
            <a:pathLst>
              <a:path w="1066177" h="478811">
                <a:moveTo>
                  <a:pt x="0" y="0"/>
                </a:moveTo>
                <a:lnTo>
                  <a:pt x="1066177" y="0"/>
                </a:lnTo>
                <a:lnTo>
                  <a:pt x="1066177" y="478810"/>
                </a:lnTo>
                <a:lnTo>
                  <a:pt x="0" y="4788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2700000">
            <a:off x="11206941" y="2487377"/>
            <a:ext cx="1066177" cy="478811"/>
          </a:xfrm>
          <a:custGeom>
            <a:avLst/>
            <a:gdLst/>
            <a:ahLst/>
            <a:cxnLst/>
            <a:rect l="l" t="t" r="r" b="b"/>
            <a:pathLst>
              <a:path w="1066177" h="478811">
                <a:moveTo>
                  <a:pt x="0" y="0"/>
                </a:moveTo>
                <a:lnTo>
                  <a:pt x="1066177" y="0"/>
                </a:lnTo>
                <a:lnTo>
                  <a:pt x="1066177" y="478810"/>
                </a:lnTo>
                <a:lnTo>
                  <a:pt x="0" y="4788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rot="3209977">
            <a:off x="11170248" y="7319337"/>
            <a:ext cx="1066177" cy="478811"/>
          </a:xfrm>
          <a:custGeom>
            <a:avLst/>
            <a:gdLst/>
            <a:ahLst/>
            <a:cxnLst/>
            <a:rect l="l" t="t" r="r" b="b"/>
            <a:pathLst>
              <a:path w="1066177" h="478811">
                <a:moveTo>
                  <a:pt x="0" y="0"/>
                </a:moveTo>
                <a:lnTo>
                  <a:pt x="1066177" y="0"/>
                </a:lnTo>
                <a:lnTo>
                  <a:pt x="1066177" y="478811"/>
                </a:lnTo>
                <a:lnTo>
                  <a:pt x="0" y="4788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7866361">
            <a:off x="5999518" y="7293938"/>
            <a:ext cx="1066177" cy="478811"/>
          </a:xfrm>
          <a:custGeom>
            <a:avLst/>
            <a:gdLst/>
            <a:ahLst/>
            <a:cxnLst/>
            <a:rect l="l" t="t" r="r" b="b"/>
            <a:pathLst>
              <a:path w="1066177" h="478811">
                <a:moveTo>
                  <a:pt x="0" y="0"/>
                </a:moveTo>
                <a:lnTo>
                  <a:pt x="1066178" y="0"/>
                </a:lnTo>
                <a:lnTo>
                  <a:pt x="1066178" y="478811"/>
                </a:lnTo>
                <a:lnTo>
                  <a:pt x="0" y="4788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6406879" y="4236047"/>
            <a:ext cx="5470336" cy="1765935"/>
          </a:xfrm>
          <a:prstGeom prst="rect">
            <a:avLst/>
          </a:prstGeom>
        </p:spPr>
        <p:txBody>
          <a:bodyPr lIns="0" tIns="0" rIns="0" bIns="0" rtlCol="0" anchor="t">
            <a:spAutoFit/>
          </a:bodyPr>
          <a:lstStyle/>
          <a:p>
            <a:pPr algn="ctr">
              <a:lnSpc>
                <a:spcPts val="6720"/>
              </a:lnSpc>
            </a:pPr>
            <a:r>
              <a:rPr lang="en-US" sz="7000" spc="-574">
                <a:solidFill>
                  <a:srgbClr val="3A855D"/>
                </a:solidFill>
                <a:latin typeface="Public Sans"/>
                <a:ea typeface="Public Sans"/>
                <a:cs typeface="Public Sans"/>
                <a:sym typeface="Public Sans"/>
              </a:rPr>
              <a:t> Limitations de FinBERT</a:t>
            </a:r>
          </a:p>
        </p:txBody>
      </p:sp>
      <p:sp>
        <p:nvSpPr>
          <p:cNvPr id="20" name="Freeform 20"/>
          <p:cNvSpPr/>
          <p:nvPr/>
        </p:nvSpPr>
        <p:spPr>
          <a:xfrm>
            <a:off x="7924220" y="7438094"/>
            <a:ext cx="2439559" cy="496783"/>
          </a:xfrm>
          <a:custGeom>
            <a:avLst/>
            <a:gdLst/>
            <a:ahLst/>
            <a:cxnLst/>
            <a:rect l="l" t="t" r="r" b="b"/>
            <a:pathLst>
              <a:path w="2439559" h="496783">
                <a:moveTo>
                  <a:pt x="0" y="0"/>
                </a:moveTo>
                <a:lnTo>
                  <a:pt x="2439560" y="0"/>
                </a:lnTo>
                <a:lnTo>
                  <a:pt x="2439560" y="496783"/>
                </a:lnTo>
                <a:lnTo>
                  <a:pt x="0" y="4967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TextBox 21"/>
          <p:cNvSpPr txBox="1"/>
          <p:nvPr/>
        </p:nvSpPr>
        <p:spPr>
          <a:xfrm>
            <a:off x="1501019" y="3243519"/>
            <a:ext cx="3549470" cy="1823085"/>
          </a:xfrm>
          <a:prstGeom prst="rect">
            <a:avLst/>
          </a:prstGeom>
        </p:spPr>
        <p:txBody>
          <a:bodyPr lIns="0" tIns="0" rIns="0" bIns="0" rtlCol="0" anchor="t">
            <a:spAutoFit/>
          </a:bodyPr>
          <a:lstStyle/>
          <a:p>
            <a:pPr marL="388620" lvl="1" indent="-194310" algn="just">
              <a:lnSpc>
                <a:spcPts val="2430"/>
              </a:lnSpc>
              <a:buFont typeface="Arial"/>
              <a:buChar char="•"/>
            </a:pPr>
            <a:r>
              <a:rPr lang="en-US" sz="1800" b="1" spc="107">
                <a:solidFill>
                  <a:srgbClr val="F1F0EC"/>
                </a:solidFill>
                <a:latin typeface="Public Sans Medium"/>
                <a:ea typeface="Public Sans Medium"/>
                <a:cs typeface="Public Sans Medium"/>
                <a:sym typeface="Public Sans Medium"/>
              </a:rPr>
              <a:t>Les performances dépendent fortement de la qualité et de la représentativité du corpus financier utilisé.</a:t>
            </a:r>
          </a:p>
          <a:p>
            <a:pPr marL="0" lvl="0" indent="0" algn="just">
              <a:lnSpc>
                <a:spcPts val="2430"/>
              </a:lnSpc>
              <a:spcBef>
                <a:spcPct val="0"/>
              </a:spcBef>
            </a:pPr>
            <a:endParaRPr lang="en-US" sz="1800" b="1" spc="107">
              <a:solidFill>
                <a:srgbClr val="F1F0EC"/>
              </a:solidFill>
              <a:latin typeface="Public Sans Medium"/>
              <a:ea typeface="Public Sans Medium"/>
              <a:cs typeface="Public Sans Medium"/>
              <a:sym typeface="Public Sans Medium"/>
            </a:endParaRPr>
          </a:p>
        </p:txBody>
      </p:sp>
      <p:sp>
        <p:nvSpPr>
          <p:cNvPr id="22" name="TextBox 22"/>
          <p:cNvSpPr txBox="1"/>
          <p:nvPr/>
        </p:nvSpPr>
        <p:spPr>
          <a:xfrm>
            <a:off x="1977371" y="1695450"/>
            <a:ext cx="2596765" cy="1539113"/>
          </a:xfrm>
          <a:prstGeom prst="rect">
            <a:avLst/>
          </a:prstGeom>
        </p:spPr>
        <p:txBody>
          <a:bodyPr lIns="0" tIns="0" rIns="0" bIns="0" rtlCol="0" anchor="t">
            <a:spAutoFit/>
          </a:bodyPr>
          <a:lstStyle/>
          <a:p>
            <a:pPr algn="ctr">
              <a:lnSpc>
                <a:spcPts val="4096"/>
              </a:lnSpc>
            </a:pPr>
            <a:r>
              <a:rPr lang="en-US" sz="3200" spc="-262">
                <a:solidFill>
                  <a:srgbClr val="F1F0EC"/>
                </a:solidFill>
                <a:latin typeface="Public Sans"/>
                <a:ea typeface="Public Sans"/>
                <a:cs typeface="Public Sans"/>
                <a:sym typeface="Public Sans"/>
              </a:rPr>
              <a:t>Dépendance à la qualité des données : </a:t>
            </a:r>
          </a:p>
        </p:txBody>
      </p:sp>
      <p:sp>
        <p:nvSpPr>
          <p:cNvPr id="23" name="TextBox 23"/>
          <p:cNvSpPr txBox="1"/>
          <p:nvPr/>
        </p:nvSpPr>
        <p:spPr>
          <a:xfrm>
            <a:off x="13343540" y="3057525"/>
            <a:ext cx="3549470" cy="1611630"/>
          </a:xfrm>
          <a:prstGeom prst="rect">
            <a:avLst/>
          </a:prstGeom>
        </p:spPr>
        <p:txBody>
          <a:bodyPr lIns="0" tIns="0" rIns="0" bIns="0" rtlCol="0" anchor="t">
            <a:spAutoFit/>
          </a:bodyPr>
          <a:lstStyle/>
          <a:p>
            <a:pPr marL="0" lvl="0" indent="0" algn="just">
              <a:lnSpc>
                <a:spcPts val="2564"/>
              </a:lnSpc>
              <a:spcBef>
                <a:spcPct val="0"/>
              </a:spcBef>
            </a:pPr>
            <a:r>
              <a:rPr lang="en-US" sz="1899" b="1" spc="113">
                <a:solidFill>
                  <a:srgbClr val="F1F0EC"/>
                </a:solidFill>
                <a:latin typeface="Public Sans Medium"/>
                <a:ea typeface="Public Sans Medium"/>
                <a:cs typeface="Public Sans Medium"/>
                <a:sym typeface="Public Sans Medium"/>
              </a:rPr>
              <a:t>L’entraînement et l’utilisation de FinBERT nécessitent des ressources matérielles importantes, notamment des GPU.</a:t>
            </a:r>
          </a:p>
        </p:txBody>
      </p:sp>
      <p:sp>
        <p:nvSpPr>
          <p:cNvPr id="24" name="TextBox 24"/>
          <p:cNvSpPr txBox="1"/>
          <p:nvPr/>
        </p:nvSpPr>
        <p:spPr>
          <a:xfrm>
            <a:off x="13713890" y="1790700"/>
            <a:ext cx="3069186" cy="792861"/>
          </a:xfrm>
          <a:prstGeom prst="rect">
            <a:avLst/>
          </a:prstGeom>
        </p:spPr>
        <p:txBody>
          <a:bodyPr lIns="0" tIns="0" rIns="0" bIns="0" rtlCol="0" anchor="t">
            <a:spAutoFit/>
          </a:bodyPr>
          <a:lstStyle/>
          <a:p>
            <a:pPr algn="ctr">
              <a:lnSpc>
                <a:spcPts val="3072"/>
              </a:lnSpc>
            </a:pPr>
            <a:r>
              <a:rPr lang="en-US" sz="3200" spc="-262">
                <a:solidFill>
                  <a:srgbClr val="F1F0EC"/>
                </a:solidFill>
                <a:latin typeface="Public Sans"/>
                <a:ea typeface="Public Sans"/>
                <a:cs typeface="Public Sans"/>
                <a:sym typeface="Public Sans"/>
              </a:rPr>
              <a:t>Complexité des ressources</a:t>
            </a:r>
          </a:p>
        </p:txBody>
      </p:sp>
      <p:sp>
        <p:nvSpPr>
          <p:cNvPr id="25" name="TextBox 25"/>
          <p:cNvSpPr txBox="1"/>
          <p:nvPr/>
        </p:nvSpPr>
        <p:spPr>
          <a:xfrm>
            <a:off x="1433090" y="7218597"/>
            <a:ext cx="3549470" cy="1213485"/>
          </a:xfrm>
          <a:prstGeom prst="rect">
            <a:avLst/>
          </a:prstGeom>
        </p:spPr>
        <p:txBody>
          <a:bodyPr lIns="0" tIns="0" rIns="0" bIns="0" rtlCol="0" anchor="t">
            <a:spAutoFit/>
          </a:bodyPr>
          <a:lstStyle/>
          <a:p>
            <a:pPr marL="0" lvl="0" indent="0" algn="just">
              <a:lnSpc>
                <a:spcPts val="2430"/>
              </a:lnSpc>
              <a:spcBef>
                <a:spcPct val="0"/>
              </a:spcBef>
            </a:pPr>
            <a:r>
              <a:rPr lang="en-US" sz="1800" b="1" spc="107">
                <a:solidFill>
                  <a:srgbClr val="F1F0EC"/>
                </a:solidFill>
                <a:latin typeface="Public Sans Medium"/>
                <a:ea typeface="Public Sans Medium"/>
                <a:cs typeface="Public Sans Medium"/>
                <a:sym typeface="Public Sans Medium"/>
              </a:rPr>
              <a:t>Certains contextes très spécifiques ou ambigus peuvent encore poser des défis.</a:t>
            </a:r>
          </a:p>
        </p:txBody>
      </p:sp>
      <p:sp>
        <p:nvSpPr>
          <p:cNvPr id="26" name="TextBox 26"/>
          <p:cNvSpPr txBox="1"/>
          <p:nvPr/>
        </p:nvSpPr>
        <p:spPr>
          <a:xfrm>
            <a:off x="1706484" y="5596509"/>
            <a:ext cx="3138539" cy="1386459"/>
          </a:xfrm>
          <a:prstGeom prst="rect">
            <a:avLst/>
          </a:prstGeom>
        </p:spPr>
        <p:txBody>
          <a:bodyPr lIns="0" tIns="0" rIns="0" bIns="0" rtlCol="0" anchor="t">
            <a:spAutoFit/>
          </a:bodyPr>
          <a:lstStyle/>
          <a:p>
            <a:pPr algn="ctr">
              <a:lnSpc>
                <a:spcPts val="3648"/>
              </a:lnSpc>
            </a:pPr>
            <a:r>
              <a:rPr lang="en-US" sz="3200" spc="-262">
                <a:solidFill>
                  <a:srgbClr val="F1F0EC"/>
                </a:solidFill>
                <a:latin typeface="Public Sans"/>
                <a:ea typeface="Public Sans"/>
                <a:cs typeface="Public Sans"/>
                <a:sym typeface="Public Sans"/>
              </a:rPr>
              <a:t>Complexité des contextes financiers</a:t>
            </a:r>
          </a:p>
        </p:txBody>
      </p:sp>
      <p:sp>
        <p:nvSpPr>
          <p:cNvPr id="27" name="TextBox 27"/>
          <p:cNvSpPr txBox="1"/>
          <p:nvPr/>
        </p:nvSpPr>
        <p:spPr>
          <a:xfrm>
            <a:off x="13232054" y="7218597"/>
            <a:ext cx="3549470" cy="1518285"/>
          </a:xfrm>
          <a:prstGeom prst="rect">
            <a:avLst/>
          </a:prstGeom>
        </p:spPr>
        <p:txBody>
          <a:bodyPr lIns="0" tIns="0" rIns="0" bIns="0" rtlCol="0" anchor="t">
            <a:spAutoFit/>
          </a:bodyPr>
          <a:lstStyle/>
          <a:p>
            <a:pPr marL="0" lvl="0" indent="0" algn="just">
              <a:lnSpc>
                <a:spcPts val="2430"/>
              </a:lnSpc>
              <a:spcBef>
                <a:spcPct val="0"/>
              </a:spcBef>
            </a:pPr>
            <a:r>
              <a:rPr lang="en-US" sz="1800" b="1" spc="107">
                <a:solidFill>
                  <a:srgbClr val="F1F0EC"/>
                </a:solidFill>
                <a:latin typeface="Public Sans Medium"/>
                <a:ea typeface="Public Sans Medium"/>
                <a:cs typeface="Public Sans Medium"/>
                <a:sym typeface="Public Sans Medium"/>
              </a:rPr>
              <a:t> Le fine-tuning de FinBERT nécessite une grande quantité de données étiquetées pour être efficace.</a:t>
            </a:r>
          </a:p>
        </p:txBody>
      </p:sp>
      <p:sp>
        <p:nvSpPr>
          <p:cNvPr id="28" name="TextBox 28"/>
          <p:cNvSpPr txBox="1"/>
          <p:nvPr/>
        </p:nvSpPr>
        <p:spPr>
          <a:xfrm>
            <a:off x="13709959" y="5567934"/>
            <a:ext cx="2596765" cy="1488694"/>
          </a:xfrm>
          <a:prstGeom prst="rect">
            <a:avLst/>
          </a:prstGeom>
        </p:spPr>
        <p:txBody>
          <a:bodyPr lIns="0" tIns="0" rIns="0" bIns="0" rtlCol="0" anchor="t">
            <a:spAutoFit/>
          </a:bodyPr>
          <a:lstStyle/>
          <a:p>
            <a:pPr algn="ctr">
              <a:lnSpc>
                <a:spcPts val="3968"/>
              </a:lnSpc>
            </a:pPr>
            <a:r>
              <a:rPr lang="en-US" sz="3200" spc="-262">
                <a:solidFill>
                  <a:srgbClr val="F1F0EC"/>
                </a:solidFill>
                <a:latin typeface="Public Sans"/>
                <a:ea typeface="Public Sans"/>
                <a:cs typeface="Public Sans"/>
                <a:sym typeface="Public Sans"/>
              </a:rPr>
              <a:t>Dépendance aux données étiquetées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733924" y="6971250"/>
            <a:ext cx="21755848" cy="4174349"/>
            <a:chOff x="0" y="0"/>
            <a:chExt cx="7796805" cy="1495993"/>
          </a:xfrm>
        </p:grpSpPr>
        <p:sp>
          <p:nvSpPr>
            <p:cNvPr id="4" name="Freeform 4"/>
            <p:cNvSpPr/>
            <p:nvPr/>
          </p:nvSpPr>
          <p:spPr>
            <a:xfrm>
              <a:off x="0" y="0"/>
              <a:ext cx="7796805" cy="1495993"/>
            </a:xfrm>
            <a:custGeom>
              <a:avLst/>
              <a:gdLst/>
              <a:ahLst/>
              <a:cxnLst/>
              <a:rect l="l" t="t" r="r" b="b"/>
              <a:pathLst>
                <a:path w="7796805" h="1495993">
                  <a:moveTo>
                    <a:pt x="0" y="0"/>
                  </a:moveTo>
                  <a:lnTo>
                    <a:pt x="7796805" y="0"/>
                  </a:lnTo>
                  <a:lnTo>
                    <a:pt x="7796805" y="1495993"/>
                  </a:lnTo>
                  <a:lnTo>
                    <a:pt x="0" y="1495993"/>
                  </a:lnTo>
                  <a:close/>
                </a:path>
              </a:pathLst>
            </a:custGeom>
            <a:solidFill>
              <a:srgbClr val="3A855D"/>
            </a:solidFill>
          </p:spPr>
        </p:sp>
        <p:sp>
          <p:nvSpPr>
            <p:cNvPr id="5" name="TextBox 5"/>
            <p:cNvSpPr txBox="1"/>
            <p:nvPr/>
          </p:nvSpPr>
          <p:spPr>
            <a:xfrm>
              <a:off x="0" y="-28575"/>
              <a:ext cx="7796805" cy="1524568"/>
            </a:xfrm>
            <a:prstGeom prst="rect">
              <a:avLst/>
            </a:prstGeom>
          </p:spPr>
          <p:txBody>
            <a:bodyPr lIns="50800" tIns="50800" rIns="50800" bIns="50800" rtlCol="0" anchor="ctr"/>
            <a:lstStyle/>
            <a:p>
              <a:pPr algn="ctr">
                <a:lnSpc>
                  <a:spcPts val="1960"/>
                </a:lnSpc>
                <a:spcBef>
                  <a:spcPct val="0"/>
                </a:spcBef>
              </a:pPr>
              <a:endParaRPr/>
            </a:p>
          </p:txBody>
        </p:sp>
      </p:grpSp>
      <p:sp>
        <p:nvSpPr>
          <p:cNvPr id="6" name="Freeform 6"/>
          <p:cNvSpPr/>
          <p:nvPr/>
        </p:nvSpPr>
        <p:spPr>
          <a:xfrm>
            <a:off x="-908245" y="8245795"/>
            <a:ext cx="20104489" cy="5523017"/>
          </a:xfrm>
          <a:custGeom>
            <a:avLst/>
            <a:gdLst/>
            <a:ahLst/>
            <a:cxnLst/>
            <a:rect l="l" t="t" r="r" b="b"/>
            <a:pathLst>
              <a:path w="20104489" h="5523017">
                <a:moveTo>
                  <a:pt x="0" y="0"/>
                </a:moveTo>
                <a:lnTo>
                  <a:pt x="20104490" y="0"/>
                </a:lnTo>
                <a:lnTo>
                  <a:pt x="20104490" y="5523017"/>
                </a:lnTo>
                <a:lnTo>
                  <a:pt x="0" y="5523017"/>
                </a:lnTo>
                <a:lnTo>
                  <a:pt x="0" y="0"/>
                </a:lnTo>
                <a:close/>
              </a:path>
            </a:pathLst>
          </a:custGeom>
          <a:blipFill>
            <a:blip r:embed="rId3"/>
            <a:stretch>
              <a:fillRect t="-144363" r="-9035" b="-20568"/>
            </a:stretch>
          </a:blipFill>
        </p:spPr>
      </p:sp>
      <p:sp>
        <p:nvSpPr>
          <p:cNvPr id="7" name="TextBox 7"/>
          <p:cNvSpPr txBox="1"/>
          <p:nvPr/>
        </p:nvSpPr>
        <p:spPr>
          <a:xfrm>
            <a:off x="1419873" y="1414224"/>
            <a:ext cx="14379521" cy="7487127"/>
          </a:xfrm>
          <a:prstGeom prst="rect">
            <a:avLst/>
          </a:prstGeom>
        </p:spPr>
        <p:txBody>
          <a:bodyPr lIns="0" tIns="0" rIns="0" bIns="0" rtlCol="0" anchor="t">
            <a:spAutoFit/>
          </a:bodyPr>
          <a:lstStyle/>
          <a:p>
            <a:pPr algn="ctr">
              <a:lnSpc>
                <a:spcPts val="14771"/>
              </a:lnSpc>
            </a:pPr>
            <a:r>
              <a:rPr lang="en-US" sz="12625" b="1" spc="-113">
                <a:solidFill>
                  <a:srgbClr val="3A855D"/>
                </a:solidFill>
                <a:latin typeface="Public Sans Bold"/>
                <a:ea typeface="Public Sans Bold"/>
                <a:cs typeface="Public Sans Bold"/>
                <a:sym typeface="Public Sans Bold"/>
              </a:rPr>
              <a:t>4.   Applications et perspectives de recherche</a:t>
            </a:r>
          </a:p>
          <a:p>
            <a:pPr algn="ctr">
              <a:lnSpc>
                <a:spcPts val="14771"/>
              </a:lnSpc>
            </a:pPr>
            <a:endParaRPr lang="en-US" sz="12625" b="1" spc="-113">
              <a:solidFill>
                <a:srgbClr val="3A855D"/>
              </a:solidFill>
              <a:latin typeface="Public Sans Bold"/>
              <a:ea typeface="Public Sans Bold"/>
              <a:cs typeface="Public Sans Bold"/>
              <a:sym typeface="Public Sans Bold"/>
            </a:endParaRPr>
          </a:p>
        </p:txBody>
      </p:sp>
      <p:sp>
        <p:nvSpPr>
          <p:cNvPr id="8" name="Freeform 8"/>
          <p:cNvSpPr/>
          <p:nvPr/>
        </p:nvSpPr>
        <p:spPr>
          <a:xfrm>
            <a:off x="16914402" y="322437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TextBox 3"/>
          <p:cNvSpPr txBox="1"/>
          <p:nvPr/>
        </p:nvSpPr>
        <p:spPr>
          <a:xfrm>
            <a:off x="893336" y="3479485"/>
            <a:ext cx="16079528" cy="6290830"/>
          </a:xfrm>
          <a:prstGeom prst="rect">
            <a:avLst/>
          </a:prstGeom>
        </p:spPr>
        <p:txBody>
          <a:bodyPr lIns="0" tIns="0" rIns="0" bIns="0" rtlCol="0" anchor="t">
            <a:spAutoFit/>
          </a:bodyPr>
          <a:lstStyle/>
          <a:p>
            <a:pPr algn="l">
              <a:lnSpc>
                <a:spcPts val="4574"/>
              </a:lnSpc>
            </a:pPr>
            <a:r>
              <a:rPr lang="en-US" sz="3465" spc="-100">
                <a:solidFill>
                  <a:srgbClr val="000000"/>
                </a:solidFill>
                <a:latin typeface="Public Sans"/>
                <a:ea typeface="Public Sans"/>
                <a:cs typeface="Public Sans"/>
                <a:sym typeface="Public Sans"/>
              </a:rPr>
              <a:t>Les applications de FinBERT sont variées et couvrent plusieurs aspects du domaine financier :</a:t>
            </a:r>
          </a:p>
          <a:p>
            <a:pPr marL="748288" lvl="1" indent="-374144" algn="l">
              <a:lnSpc>
                <a:spcPts val="4574"/>
              </a:lnSpc>
              <a:buFont typeface="Arial"/>
              <a:buChar char="•"/>
            </a:pPr>
            <a:r>
              <a:rPr lang="en-US" sz="3465" spc="-100">
                <a:solidFill>
                  <a:srgbClr val="000000"/>
                </a:solidFill>
                <a:latin typeface="Public Sans"/>
                <a:ea typeface="Public Sans"/>
                <a:cs typeface="Public Sans"/>
                <a:sym typeface="Public Sans"/>
              </a:rPr>
              <a:t>Analyse des sentiments : Comprendre le sentiment général dans les rapports financiers, les articles de presse et les discussions sur les réseaux sociaux.</a:t>
            </a:r>
          </a:p>
          <a:p>
            <a:pPr marL="748288" lvl="1" indent="-374144" algn="l">
              <a:lnSpc>
                <a:spcPts val="4574"/>
              </a:lnSpc>
              <a:buFont typeface="Arial"/>
              <a:buChar char="•"/>
            </a:pPr>
            <a:r>
              <a:rPr lang="en-US" sz="3465" spc="-100">
                <a:solidFill>
                  <a:srgbClr val="000000"/>
                </a:solidFill>
                <a:latin typeface="Public Sans"/>
                <a:ea typeface="Public Sans"/>
                <a:cs typeface="Public Sans"/>
                <a:sym typeface="Public Sans"/>
              </a:rPr>
              <a:t>Prédiction des tendances boursières : Utiliser l’analyse des sentiments de tweets et d'articles pour prédire l’évolution des actions et des marchés financiers.</a:t>
            </a:r>
          </a:p>
          <a:p>
            <a:pPr marL="748288" lvl="1" indent="-374144" algn="l">
              <a:lnSpc>
                <a:spcPts val="4574"/>
              </a:lnSpc>
              <a:buFont typeface="Arial"/>
              <a:buChar char="•"/>
            </a:pPr>
            <a:r>
              <a:rPr lang="en-US" sz="3465" spc="-100">
                <a:solidFill>
                  <a:srgbClr val="000000"/>
                </a:solidFill>
                <a:latin typeface="Public Sans"/>
                <a:ea typeface="Public Sans"/>
                <a:cs typeface="Public Sans"/>
                <a:sym typeface="Public Sans"/>
              </a:rPr>
              <a:t>Classification des documents financiers : Organiser automatiquement les rapports financiers en catégories basées sur leur contenu (par exemple, rapports de bénéfices, analyses de risques).</a:t>
            </a:r>
          </a:p>
          <a:p>
            <a:pPr algn="l">
              <a:lnSpc>
                <a:spcPts val="4574"/>
              </a:lnSpc>
            </a:pPr>
            <a:endParaRPr lang="en-US" sz="3465" spc="-100">
              <a:solidFill>
                <a:srgbClr val="000000"/>
              </a:solidFill>
              <a:latin typeface="Public Sans"/>
              <a:ea typeface="Public Sans"/>
              <a:cs typeface="Public Sans"/>
              <a:sym typeface="Public Sans"/>
            </a:endParaRPr>
          </a:p>
        </p:txBody>
      </p:sp>
      <p:sp>
        <p:nvSpPr>
          <p:cNvPr id="4" name="TextBox 4"/>
          <p:cNvSpPr txBox="1"/>
          <p:nvPr/>
        </p:nvSpPr>
        <p:spPr>
          <a:xfrm>
            <a:off x="1244464" y="1497181"/>
            <a:ext cx="12495427" cy="2813685"/>
          </a:xfrm>
          <a:prstGeom prst="rect">
            <a:avLst/>
          </a:prstGeom>
        </p:spPr>
        <p:txBody>
          <a:bodyPr lIns="0" tIns="0" rIns="0" bIns="0" rtlCol="0" anchor="t">
            <a:spAutoFit/>
          </a:bodyPr>
          <a:lstStyle/>
          <a:p>
            <a:pPr algn="l">
              <a:lnSpc>
                <a:spcPts val="11219"/>
              </a:lnSpc>
            </a:pPr>
            <a:r>
              <a:rPr lang="en-US" sz="8499" spc="-696">
                <a:solidFill>
                  <a:srgbClr val="3A855D"/>
                </a:solidFill>
                <a:latin typeface="Public Sans"/>
                <a:ea typeface="Public Sans"/>
                <a:cs typeface="Public Sans"/>
                <a:sym typeface="Public Sans"/>
              </a:rPr>
              <a:t>Applications pratiques</a:t>
            </a:r>
          </a:p>
          <a:p>
            <a:pPr algn="l">
              <a:lnSpc>
                <a:spcPts val="11219"/>
              </a:lnSpc>
            </a:pPr>
            <a:endParaRPr lang="en-US" sz="8499" spc="-696">
              <a:solidFill>
                <a:srgbClr val="3A855D"/>
              </a:solidFill>
              <a:latin typeface="Public Sans"/>
              <a:ea typeface="Public Sans"/>
              <a:cs typeface="Public Sans"/>
              <a:sym typeface="Public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TextBox 3"/>
          <p:cNvSpPr txBox="1"/>
          <p:nvPr/>
        </p:nvSpPr>
        <p:spPr>
          <a:xfrm>
            <a:off x="790063" y="2942467"/>
            <a:ext cx="16079528" cy="6862330"/>
          </a:xfrm>
          <a:prstGeom prst="rect">
            <a:avLst/>
          </a:prstGeom>
        </p:spPr>
        <p:txBody>
          <a:bodyPr lIns="0" tIns="0" rIns="0" bIns="0" rtlCol="0" anchor="t">
            <a:spAutoFit/>
          </a:bodyPr>
          <a:lstStyle/>
          <a:p>
            <a:pPr marL="748288" lvl="1" indent="-374144" algn="l">
              <a:lnSpc>
                <a:spcPts val="4574"/>
              </a:lnSpc>
              <a:buFont typeface="Arial"/>
              <a:buChar char="•"/>
            </a:pPr>
            <a:r>
              <a:rPr lang="en-US" sz="3465" spc="-100">
                <a:solidFill>
                  <a:srgbClr val="000000"/>
                </a:solidFill>
                <a:latin typeface="Public Sans"/>
                <a:ea typeface="Public Sans"/>
                <a:cs typeface="Public Sans"/>
                <a:sym typeface="Public Sans"/>
              </a:rPr>
              <a:t>Adaptation à d'autres langues : Bien que FinBERT ait été pré-entraîné en anglais, une extension à d’autres langues, comme le français ou le chinois, pourrait élargir son champ d’application à des marchés financiers non anglophones.</a:t>
            </a:r>
          </a:p>
          <a:p>
            <a:pPr marL="748288" lvl="1" indent="-374144" algn="l">
              <a:lnSpc>
                <a:spcPts val="4574"/>
              </a:lnSpc>
              <a:buFont typeface="Arial"/>
              <a:buChar char="•"/>
            </a:pPr>
            <a:r>
              <a:rPr lang="en-US" sz="3465" spc="-100">
                <a:solidFill>
                  <a:srgbClr val="000000"/>
                </a:solidFill>
                <a:latin typeface="Public Sans"/>
                <a:ea typeface="Public Sans"/>
                <a:cs typeface="Public Sans"/>
                <a:sym typeface="Public Sans"/>
              </a:rPr>
              <a:t>Analyse des critères ESG (Environnement, Social, Gouvernance) : FinBERT pourrait être utilisé pour analyser les rapports d'entreprises sur leurs pratiques en matière de durabilité, un domaine en plein essor.</a:t>
            </a:r>
          </a:p>
          <a:p>
            <a:pPr marL="748288" lvl="1" indent="-374144" algn="l">
              <a:lnSpc>
                <a:spcPts val="4574"/>
              </a:lnSpc>
              <a:buFont typeface="Arial"/>
              <a:buChar char="•"/>
            </a:pPr>
            <a:r>
              <a:rPr lang="en-US" sz="3465" spc="-100">
                <a:solidFill>
                  <a:srgbClr val="000000"/>
                </a:solidFill>
                <a:latin typeface="Public Sans"/>
                <a:ea typeface="Public Sans"/>
                <a:cs typeface="Public Sans"/>
                <a:sym typeface="Public Sans"/>
              </a:rPr>
              <a:t>Amélioration de la détection de fraudes : En affinant le modèle avec des données liées aux comportements suspects dans les documents financiers, FinBERT pourrait aider à identifier des indicateurs de fraude ou d’activités malveillantes.</a:t>
            </a:r>
          </a:p>
          <a:p>
            <a:pPr algn="l">
              <a:lnSpc>
                <a:spcPts val="4574"/>
              </a:lnSpc>
            </a:pPr>
            <a:endParaRPr lang="en-US" sz="3465" spc="-100">
              <a:solidFill>
                <a:srgbClr val="000000"/>
              </a:solidFill>
              <a:latin typeface="Public Sans"/>
              <a:ea typeface="Public Sans"/>
              <a:cs typeface="Public Sans"/>
              <a:sym typeface="Public Sans"/>
            </a:endParaRPr>
          </a:p>
        </p:txBody>
      </p:sp>
      <p:sp>
        <p:nvSpPr>
          <p:cNvPr id="4" name="TextBox 4"/>
          <p:cNvSpPr txBox="1"/>
          <p:nvPr/>
        </p:nvSpPr>
        <p:spPr>
          <a:xfrm>
            <a:off x="1028700" y="1104745"/>
            <a:ext cx="12495427" cy="1394460"/>
          </a:xfrm>
          <a:prstGeom prst="rect">
            <a:avLst/>
          </a:prstGeom>
        </p:spPr>
        <p:txBody>
          <a:bodyPr lIns="0" tIns="0" rIns="0" bIns="0" rtlCol="0" anchor="t">
            <a:spAutoFit/>
          </a:bodyPr>
          <a:lstStyle/>
          <a:p>
            <a:pPr algn="l">
              <a:lnSpc>
                <a:spcPts val="11219"/>
              </a:lnSpc>
            </a:pPr>
            <a:r>
              <a:rPr lang="en-US" sz="8499" spc="-696">
                <a:solidFill>
                  <a:srgbClr val="3A855D"/>
                </a:solidFill>
                <a:latin typeface="Public Sans"/>
                <a:ea typeface="Public Sans"/>
                <a:cs typeface="Public Sans"/>
                <a:sym typeface="Public Sans"/>
              </a:rPr>
              <a:t>Perspectives futures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733924" y="6971250"/>
            <a:ext cx="21755848" cy="4174349"/>
            <a:chOff x="0" y="0"/>
            <a:chExt cx="7796805" cy="1495993"/>
          </a:xfrm>
        </p:grpSpPr>
        <p:sp>
          <p:nvSpPr>
            <p:cNvPr id="4" name="Freeform 4"/>
            <p:cNvSpPr/>
            <p:nvPr/>
          </p:nvSpPr>
          <p:spPr>
            <a:xfrm>
              <a:off x="0" y="0"/>
              <a:ext cx="7796805" cy="1495993"/>
            </a:xfrm>
            <a:custGeom>
              <a:avLst/>
              <a:gdLst/>
              <a:ahLst/>
              <a:cxnLst/>
              <a:rect l="l" t="t" r="r" b="b"/>
              <a:pathLst>
                <a:path w="7796805" h="1495993">
                  <a:moveTo>
                    <a:pt x="0" y="0"/>
                  </a:moveTo>
                  <a:lnTo>
                    <a:pt x="7796805" y="0"/>
                  </a:lnTo>
                  <a:lnTo>
                    <a:pt x="7796805" y="1495993"/>
                  </a:lnTo>
                  <a:lnTo>
                    <a:pt x="0" y="1495993"/>
                  </a:lnTo>
                  <a:close/>
                </a:path>
              </a:pathLst>
            </a:custGeom>
            <a:solidFill>
              <a:srgbClr val="3A855D"/>
            </a:solidFill>
          </p:spPr>
        </p:sp>
        <p:sp>
          <p:nvSpPr>
            <p:cNvPr id="5" name="TextBox 5"/>
            <p:cNvSpPr txBox="1"/>
            <p:nvPr/>
          </p:nvSpPr>
          <p:spPr>
            <a:xfrm>
              <a:off x="0" y="-28575"/>
              <a:ext cx="7796805" cy="1524568"/>
            </a:xfrm>
            <a:prstGeom prst="rect">
              <a:avLst/>
            </a:prstGeom>
          </p:spPr>
          <p:txBody>
            <a:bodyPr lIns="50800" tIns="50800" rIns="50800" bIns="50800" rtlCol="0" anchor="ctr"/>
            <a:lstStyle/>
            <a:p>
              <a:pPr algn="ctr">
                <a:lnSpc>
                  <a:spcPts val="1960"/>
                </a:lnSpc>
                <a:spcBef>
                  <a:spcPct val="0"/>
                </a:spcBef>
              </a:pPr>
              <a:endParaRPr/>
            </a:p>
          </p:txBody>
        </p:sp>
      </p:grpSp>
      <p:sp>
        <p:nvSpPr>
          <p:cNvPr id="6" name="Freeform 6"/>
          <p:cNvSpPr/>
          <p:nvPr/>
        </p:nvSpPr>
        <p:spPr>
          <a:xfrm>
            <a:off x="-908245" y="8245795"/>
            <a:ext cx="20104489" cy="5523017"/>
          </a:xfrm>
          <a:custGeom>
            <a:avLst/>
            <a:gdLst/>
            <a:ahLst/>
            <a:cxnLst/>
            <a:rect l="l" t="t" r="r" b="b"/>
            <a:pathLst>
              <a:path w="20104489" h="5523017">
                <a:moveTo>
                  <a:pt x="0" y="0"/>
                </a:moveTo>
                <a:lnTo>
                  <a:pt x="20104490" y="0"/>
                </a:lnTo>
                <a:lnTo>
                  <a:pt x="20104490" y="5523017"/>
                </a:lnTo>
                <a:lnTo>
                  <a:pt x="0" y="5523017"/>
                </a:lnTo>
                <a:lnTo>
                  <a:pt x="0" y="0"/>
                </a:lnTo>
                <a:close/>
              </a:path>
            </a:pathLst>
          </a:custGeom>
          <a:blipFill>
            <a:blip r:embed="rId3"/>
            <a:stretch>
              <a:fillRect t="-144363" r="-9035" b="-20568"/>
            </a:stretch>
          </a:blipFill>
        </p:spPr>
      </p:sp>
      <p:sp>
        <p:nvSpPr>
          <p:cNvPr id="7" name="TextBox 7"/>
          <p:cNvSpPr txBox="1"/>
          <p:nvPr/>
        </p:nvSpPr>
        <p:spPr>
          <a:xfrm>
            <a:off x="1954240" y="2747607"/>
            <a:ext cx="14379521" cy="3753327"/>
          </a:xfrm>
          <a:prstGeom prst="rect">
            <a:avLst/>
          </a:prstGeom>
        </p:spPr>
        <p:txBody>
          <a:bodyPr lIns="0" tIns="0" rIns="0" bIns="0" rtlCol="0" anchor="t">
            <a:spAutoFit/>
          </a:bodyPr>
          <a:lstStyle/>
          <a:p>
            <a:pPr algn="ctr">
              <a:lnSpc>
                <a:spcPts val="14771"/>
              </a:lnSpc>
            </a:pPr>
            <a:r>
              <a:rPr lang="en-US" sz="12625" b="1" spc="-113">
                <a:solidFill>
                  <a:srgbClr val="3A855D"/>
                </a:solidFill>
                <a:latin typeface="Public Sans Bold"/>
                <a:ea typeface="Public Sans Bold"/>
                <a:cs typeface="Public Sans Bold"/>
                <a:sym typeface="Public Sans Bold"/>
              </a:rPr>
              <a:t>5.   Atelier pratique</a:t>
            </a:r>
          </a:p>
          <a:p>
            <a:pPr algn="ctr">
              <a:lnSpc>
                <a:spcPts val="14771"/>
              </a:lnSpc>
            </a:pPr>
            <a:endParaRPr lang="en-US" sz="12625" b="1" spc="-113">
              <a:solidFill>
                <a:srgbClr val="3A855D"/>
              </a:solidFill>
              <a:latin typeface="Public Sans Bold"/>
              <a:ea typeface="Public Sans Bold"/>
              <a:cs typeface="Public Sans Bold"/>
              <a:sym typeface="Public Sans Bold"/>
            </a:endParaRPr>
          </a:p>
        </p:txBody>
      </p:sp>
      <p:sp>
        <p:nvSpPr>
          <p:cNvPr id="8" name="Freeform 8"/>
          <p:cNvSpPr/>
          <p:nvPr/>
        </p:nvSpPr>
        <p:spPr>
          <a:xfrm>
            <a:off x="16914402" y="322437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733924" y="6971250"/>
            <a:ext cx="21755848" cy="4174349"/>
            <a:chOff x="0" y="0"/>
            <a:chExt cx="7796805" cy="1495993"/>
          </a:xfrm>
        </p:grpSpPr>
        <p:sp>
          <p:nvSpPr>
            <p:cNvPr id="4" name="Freeform 4"/>
            <p:cNvSpPr/>
            <p:nvPr/>
          </p:nvSpPr>
          <p:spPr>
            <a:xfrm>
              <a:off x="0" y="0"/>
              <a:ext cx="7796805" cy="1495993"/>
            </a:xfrm>
            <a:custGeom>
              <a:avLst/>
              <a:gdLst/>
              <a:ahLst/>
              <a:cxnLst/>
              <a:rect l="l" t="t" r="r" b="b"/>
              <a:pathLst>
                <a:path w="7796805" h="1495993">
                  <a:moveTo>
                    <a:pt x="0" y="0"/>
                  </a:moveTo>
                  <a:lnTo>
                    <a:pt x="7796805" y="0"/>
                  </a:lnTo>
                  <a:lnTo>
                    <a:pt x="7796805" y="1495993"/>
                  </a:lnTo>
                  <a:lnTo>
                    <a:pt x="0" y="1495993"/>
                  </a:lnTo>
                  <a:close/>
                </a:path>
              </a:pathLst>
            </a:custGeom>
            <a:solidFill>
              <a:srgbClr val="3A855D"/>
            </a:solidFill>
          </p:spPr>
        </p:sp>
        <p:sp>
          <p:nvSpPr>
            <p:cNvPr id="5" name="TextBox 5"/>
            <p:cNvSpPr txBox="1"/>
            <p:nvPr/>
          </p:nvSpPr>
          <p:spPr>
            <a:xfrm>
              <a:off x="0" y="-28575"/>
              <a:ext cx="7796805" cy="1524568"/>
            </a:xfrm>
            <a:prstGeom prst="rect">
              <a:avLst/>
            </a:prstGeom>
          </p:spPr>
          <p:txBody>
            <a:bodyPr lIns="50800" tIns="50800" rIns="50800" bIns="50800" rtlCol="0" anchor="ctr"/>
            <a:lstStyle/>
            <a:p>
              <a:pPr algn="ctr">
                <a:lnSpc>
                  <a:spcPts val="1960"/>
                </a:lnSpc>
                <a:spcBef>
                  <a:spcPct val="0"/>
                </a:spcBef>
              </a:pPr>
              <a:endParaRPr/>
            </a:p>
          </p:txBody>
        </p:sp>
      </p:grpSp>
      <p:sp>
        <p:nvSpPr>
          <p:cNvPr id="6" name="Freeform 6"/>
          <p:cNvSpPr/>
          <p:nvPr/>
        </p:nvSpPr>
        <p:spPr>
          <a:xfrm>
            <a:off x="-908245" y="8245795"/>
            <a:ext cx="20104489" cy="5523017"/>
          </a:xfrm>
          <a:custGeom>
            <a:avLst/>
            <a:gdLst/>
            <a:ahLst/>
            <a:cxnLst/>
            <a:rect l="l" t="t" r="r" b="b"/>
            <a:pathLst>
              <a:path w="20104489" h="5523017">
                <a:moveTo>
                  <a:pt x="0" y="0"/>
                </a:moveTo>
                <a:lnTo>
                  <a:pt x="20104490" y="0"/>
                </a:lnTo>
                <a:lnTo>
                  <a:pt x="20104490" y="5523017"/>
                </a:lnTo>
                <a:lnTo>
                  <a:pt x="0" y="5523017"/>
                </a:lnTo>
                <a:lnTo>
                  <a:pt x="0" y="0"/>
                </a:lnTo>
                <a:close/>
              </a:path>
            </a:pathLst>
          </a:custGeom>
          <a:blipFill>
            <a:blip r:embed="rId3"/>
            <a:stretch>
              <a:fillRect t="-144363" r="-9035" b="-20568"/>
            </a:stretch>
          </a:blipFill>
        </p:spPr>
      </p:sp>
      <p:sp>
        <p:nvSpPr>
          <p:cNvPr id="7" name="TextBox 7"/>
          <p:cNvSpPr txBox="1"/>
          <p:nvPr/>
        </p:nvSpPr>
        <p:spPr>
          <a:xfrm>
            <a:off x="1419873" y="1414224"/>
            <a:ext cx="14379521" cy="5620227"/>
          </a:xfrm>
          <a:prstGeom prst="rect">
            <a:avLst/>
          </a:prstGeom>
        </p:spPr>
        <p:txBody>
          <a:bodyPr lIns="0" tIns="0" rIns="0" bIns="0" rtlCol="0" anchor="t">
            <a:spAutoFit/>
          </a:bodyPr>
          <a:lstStyle/>
          <a:p>
            <a:pPr algn="ctr">
              <a:lnSpc>
                <a:spcPts val="14771"/>
              </a:lnSpc>
            </a:pPr>
            <a:r>
              <a:rPr lang="en-US" sz="12625" b="1" spc="-113">
                <a:solidFill>
                  <a:srgbClr val="3A855D"/>
                </a:solidFill>
                <a:latin typeface="Public Sans Bold"/>
                <a:ea typeface="Public Sans Bold"/>
                <a:cs typeface="Public Sans Bold"/>
                <a:sym typeface="Public Sans Bold"/>
              </a:rPr>
              <a:t>6. Perspectives et Conclusion</a:t>
            </a:r>
          </a:p>
          <a:p>
            <a:pPr algn="ctr">
              <a:lnSpc>
                <a:spcPts val="14771"/>
              </a:lnSpc>
            </a:pPr>
            <a:endParaRPr lang="en-US" sz="12625" b="1" spc="-113">
              <a:solidFill>
                <a:srgbClr val="3A855D"/>
              </a:solidFill>
              <a:latin typeface="Public Sans Bold"/>
              <a:ea typeface="Public Sans Bold"/>
              <a:cs typeface="Public Sans Bold"/>
              <a:sym typeface="Public Sans Bold"/>
            </a:endParaRPr>
          </a:p>
        </p:txBody>
      </p:sp>
      <p:sp>
        <p:nvSpPr>
          <p:cNvPr id="8" name="Freeform 8"/>
          <p:cNvSpPr/>
          <p:nvPr/>
        </p:nvSpPr>
        <p:spPr>
          <a:xfrm>
            <a:off x="16914402" y="322437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301" r="-1828" b="-16301"/>
            </a:stretch>
          </a:blipFill>
        </p:spPr>
      </p:sp>
      <p:grpSp>
        <p:nvGrpSpPr>
          <p:cNvPr id="3" name="Group 3"/>
          <p:cNvGrpSpPr/>
          <p:nvPr/>
        </p:nvGrpSpPr>
        <p:grpSpPr>
          <a:xfrm>
            <a:off x="1028700" y="276640"/>
            <a:ext cx="16077323" cy="9567237"/>
            <a:chOff x="0" y="0"/>
            <a:chExt cx="4234357" cy="2519766"/>
          </a:xfrm>
        </p:grpSpPr>
        <p:sp>
          <p:nvSpPr>
            <p:cNvPr id="4" name="Freeform 4"/>
            <p:cNvSpPr/>
            <p:nvPr/>
          </p:nvSpPr>
          <p:spPr>
            <a:xfrm>
              <a:off x="0" y="0"/>
              <a:ext cx="4234357" cy="2519766"/>
            </a:xfrm>
            <a:custGeom>
              <a:avLst/>
              <a:gdLst/>
              <a:ahLst/>
              <a:cxnLst/>
              <a:rect l="l" t="t" r="r" b="b"/>
              <a:pathLst>
                <a:path w="4234357" h="2519766">
                  <a:moveTo>
                    <a:pt x="7223" y="0"/>
                  </a:moveTo>
                  <a:lnTo>
                    <a:pt x="4227133" y="0"/>
                  </a:lnTo>
                  <a:cubicBezTo>
                    <a:pt x="4229049" y="0"/>
                    <a:pt x="4230886" y="761"/>
                    <a:pt x="4232241" y="2116"/>
                  </a:cubicBezTo>
                  <a:cubicBezTo>
                    <a:pt x="4233596" y="3470"/>
                    <a:pt x="4234357" y="5307"/>
                    <a:pt x="4234357" y="7223"/>
                  </a:cubicBezTo>
                  <a:lnTo>
                    <a:pt x="4234357" y="2512543"/>
                  </a:lnTo>
                  <a:cubicBezTo>
                    <a:pt x="4234357" y="2514459"/>
                    <a:pt x="4233596" y="2516296"/>
                    <a:pt x="4232241" y="2517651"/>
                  </a:cubicBezTo>
                  <a:cubicBezTo>
                    <a:pt x="4230886" y="2519005"/>
                    <a:pt x="4229049" y="2519766"/>
                    <a:pt x="4227133" y="2519766"/>
                  </a:cubicBezTo>
                  <a:lnTo>
                    <a:pt x="7223" y="2519766"/>
                  </a:lnTo>
                  <a:cubicBezTo>
                    <a:pt x="5307" y="2519766"/>
                    <a:pt x="3470" y="2519005"/>
                    <a:pt x="2116" y="2517651"/>
                  </a:cubicBezTo>
                  <a:cubicBezTo>
                    <a:pt x="761" y="2516296"/>
                    <a:pt x="0" y="2514459"/>
                    <a:pt x="0" y="2512543"/>
                  </a:cubicBezTo>
                  <a:lnTo>
                    <a:pt x="0" y="7223"/>
                  </a:lnTo>
                  <a:cubicBezTo>
                    <a:pt x="0" y="5307"/>
                    <a:pt x="761" y="3470"/>
                    <a:pt x="2116" y="2116"/>
                  </a:cubicBezTo>
                  <a:cubicBezTo>
                    <a:pt x="3470" y="761"/>
                    <a:pt x="5307" y="0"/>
                    <a:pt x="7223" y="0"/>
                  </a:cubicBezTo>
                  <a:close/>
                </a:path>
              </a:pathLst>
            </a:custGeom>
            <a:solidFill>
              <a:srgbClr val="3A855D"/>
            </a:solidFill>
          </p:spPr>
        </p:sp>
        <p:sp>
          <p:nvSpPr>
            <p:cNvPr id="5" name="TextBox 5"/>
            <p:cNvSpPr txBox="1"/>
            <p:nvPr/>
          </p:nvSpPr>
          <p:spPr>
            <a:xfrm>
              <a:off x="0" y="85725"/>
              <a:ext cx="4234357" cy="2434041"/>
            </a:xfrm>
            <a:prstGeom prst="rect">
              <a:avLst/>
            </a:prstGeom>
          </p:spPr>
          <p:txBody>
            <a:bodyPr lIns="50800" tIns="50800" rIns="50800" bIns="50800" rtlCol="0" anchor="ctr"/>
            <a:lstStyle/>
            <a:p>
              <a:pPr algn="ctr">
                <a:lnSpc>
                  <a:spcPts val="1925"/>
                </a:lnSpc>
              </a:pPr>
              <a:endParaRPr/>
            </a:p>
          </p:txBody>
        </p:sp>
      </p:grpSp>
      <p:sp>
        <p:nvSpPr>
          <p:cNvPr id="6" name="Freeform 6"/>
          <p:cNvSpPr/>
          <p:nvPr/>
        </p:nvSpPr>
        <p:spPr>
          <a:xfrm>
            <a:off x="2441922" y="1028700"/>
            <a:ext cx="12743566" cy="7871026"/>
          </a:xfrm>
          <a:custGeom>
            <a:avLst/>
            <a:gdLst/>
            <a:ahLst/>
            <a:cxnLst/>
            <a:rect l="l" t="t" r="r" b="b"/>
            <a:pathLst>
              <a:path w="12743566" h="7871026">
                <a:moveTo>
                  <a:pt x="0" y="0"/>
                </a:moveTo>
                <a:lnTo>
                  <a:pt x="12743567" y="0"/>
                </a:lnTo>
                <a:lnTo>
                  <a:pt x="12743567" y="7871026"/>
                </a:lnTo>
                <a:lnTo>
                  <a:pt x="0" y="7871026"/>
                </a:lnTo>
                <a:lnTo>
                  <a:pt x="0" y="0"/>
                </a:lnTo>
                <a:close/>
              </a:path>
            </a:pathLst>
          </a:custGeom>
          <a:blipFill>
            <a:blip r:embed="rId4"/>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946196" y="1351924"/>
            <a:ext cx="14395608" cy="7583153"/>
            <a:chOff x="0" y="0"/>
            <a:chExt cx="3791436" cy="1997209"/>
          </a:xfrm>
        </p:grpSpPr>
        <p:sp>
          <p:nvSpPr>
            <p:cNvPr id="4" name="Freeform 4"/>
            <p:cNvSpPr/>
            <p:nvPr/>
          </p:nvSpPr>
          <p:spPr>
            <a:xfrm>
              <a:off x="0" y="0"/>
              <a:ext cx="3791436" cy="1997209"/>
            </a:xfrm>
            <a:custGeom>
              <a:avLst/>
              <a:gdLst/>
              <a:ahLst/>
              <a:cxnLst/>
              <a:rect l="l" t="t" r="r" b="b"/>
              <a:pathLst>
                <a:path w="3791436" h="1997209">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id="5" name="TextBox 5"/>
            <p:cNvSpPr txBox="1"/>
            <p:nvPr/>
          </p:nvSpPr>
          <p:spPr>
            <a:xfrm>
              <a:off x="0" y="85725"/>
              <a:ext cx="3791436" cy="1911484"/>
            </a:xfrm>
            <a:prstGeom prst="rect">
              <a:avLst/>
            </a:prstGeom>
          </p:spPr>
          <p:txBody>
            <a:bodyPr lIns="50800" tIns="50800" rIns="50800" bIns="50800" rtlCol="0" anchor="ctr"/>
            <a:lstStyle/>
            <a:p>
              <a:pPr algn="ctr">
                <a:lnSpc>
                  <a:spcPts val="1925"/>
                </a:lnSpc>
              </a:pPr>
              <a:endParaRPr/>
            </a:p>
          </p:txBody>
        </p:sp>
      </p:grpSp>
      <p:sp>
        <p:nvSpPr>
          <p:cNvPr id="6" name="TextBox 6"/>
          <p:cNvSpPr txBox="1"/>
          <p:nvPr/>
        </p:nvSpPr>
        <p:spPr>
          <a:xfrm>
            <a:off x="3830412" y="2730870"/>
            <a:ext cx="10627176" cy="2125979"/>
          </a:xfrm>
          <a:prstGeom prst="rect">
            <a:avLst/>
          </a:prstGeom>
        </p:spPr>
        <p:txBody>
          <a:bodyPr lIns="0" tIns="0" rIns="0" bIns="0" rtlCol="0" anchor="t">
            <a:spAutoFit/>
          </a:bodyPr>
          <a:lstStyle/>
          <a:p>
            <a:pPr algn="ctr">
              <a:lnSpc>
                <a:spcPts val="8159"/>
              </a:lnSpc>
            </a:pPr>
            <a:r>
              <a:rPr lang="en-US" sz="8499" spc="-696">
                <a:solidFill>
                  <a:srgbClr val="F1F0EC"/>
                </a:solidFill>
                <a:latin typeface="Public Sans"/>
                <a:ea typeface="Public Sans"/>
                <a:cs typeface="Public Sans"/>
                <a:sym typeface="Public Sans"/>
              </a:rPr>
              <a:t>Introduction: </a:t>
            </a:r>
          </a:p>
          <a:p>
            <a:pPr algn="ctr">
              <a:lnSpc>
                <a:spcPts val="8159"/>
              </a:lnSpc>
            </a:pPr>
            <a:r>
              <a:rPr lang="en-US" sz="8499" spc="-696">
                <a:solidFill>
                  <a:srgbClr val="F1F0EC"/>
                </a:solidFill>
                <a:latin typeface="Public Sans"/>
                <a:ea typeface="Public Sans"/>
                <a:cs typeface="Public Sans"/>
                <a:sym typeface="Public Sans"/>
              </a:rPr>
              <a:t>pourquoi FinBERT</a:t>
            </a:r>
          </a:p>
        </p:txBody>
      </p:sp>
      <p:sp>
        <p:nvSpPr>
          <p:cNvPr id="7" name="TextBox 7"/>
          <p:cNvSpPr txBox="1"/>
          <p:nvPr/>
        </p:nvSpPr>
        <p:spPr>
          <a:xfrm>
            <a:off x="4180767" y="5079629"/>
            <a:ext cx="9926465" cy="1333500"/>
          </a:xfrm>
          <a:prstGeom prst="rect">
            <a:avLst/>
          </a:prstGeom>
        </p:spPr>
        <p:txBody>
          <a:bodyPr lIns="0" tIns="0" rIns="0" bIns="0" rtlCol="0" anchor="t">
            <a:spAutoFit/>
          </a:bodyPr>
          <a:lstStyle/>
          <a:p>
            <a:pPr marL="431799" lvl="1" indent="-215899" algn="l">
              <a:lnSpc>
                <a:spcPts val="2699"/>
              </a:lnSpc>
              <a:spcBef>
                <a:spcPct val="0"/>
              </a:spcBef>
              <a:buFont typeface="Arial"/>
              <a:buChar char="•"/>
            </a:pPr>
            <a:r>
              <a:rPr lang="en-US" sz="1999" b="1" spc="119">
                <a:solidFill>
                  <a:srgbClr val="F1F0EC"/>
                </a:solidFill>
                <a:latin typeface="Public Sans Medium"/>
                <a:ea typeface="Public Sans Medium"/>
                <a:cs typeface="Public Sans Medium"/>
                <a:sym typeface="Public Sans Medium"/>
              </a:rPr>
              <a:t>En</a:t>
            </a:r>
            <a:r>
              <a:rPr lang="en-US" sz="1999" b="1" u="none" spc="119">
                <a:solidFill>
                  <a:srgbClr val="F1F0EC"/>
                </a:solidFill>
                <a:latin typeface="Public Sans Medium"/>
                <a:ea typeface="Public Sans Medium"/>
                <a:cs typeface="Public Sans Medium"/>
                <a:sym typeface="Public Sans Medium"/>
              </a:rPr>
              <a:t> finance, les décisions des investisseurs sont influencées par l’interprétation des nouvelles économiques, des communiqués de presse, et des discussions sur les réseaux sociaux.</a:t>
            </a:r>
          </a:p>
          <a:p>
            <a:pPr marL="0" lvl="0" indent="0" algn="l">
              <a:lnSpc>
                <a:spcPts val="2699"/>
              </a:lnSpc>
              <a:spcBef>
                <a:spcPct val="0"/>
              </a:spcBef>
            </a:pPr>
            <a:endParaRPr lang="en-US" sz="1999" b="1" u="none" spc="119">
              <a:solidFill>
                <a:srgbClr val="F1F0EC"/>
              </a:solidFill>
              <a:latin typeface="Public Sans Medium"/>
              <a:ea typeface="Public Sans Medium"/>
              <a:cs typeface="Public Sans Medium"/>
              <a:sym typeface="Public Sa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843493" y="539406"/>
            <a:ext cx="16659050" cy="8511744"/>
            <a:chOff x="0" y="0"/>
            <a:chExt cx="4387569" cy="2241776"/>
          </a:xfrm>
        </p:grpSpPr>
        <p:sp>
          <p:nvSpPr>
            <p:cNvPr id="4" name="Freeform 4"/>
            <p:cNvSpPr/>
            <p:nvPr/>
          </p:nvSpPr>
          <p:spPr>
            <a:xfrm>
              <a:off x="0" y="0"/>
              <a:ext cx="4387569" cy="2241776"/>
            </a:xfrm>
            <a:custGeom>
              <a:avLst/>
              <a:gdLst/>
              <a:ahLst/>
              <a:cxnLst/>
              <a:rect l="l" t="t" r="r" b="b"/>
              <a:pathLst>
                <a:path w="4387569" h="2241776">
                  <a:moveTo>
                    <a:pt x="6971" y="0"/>
                  </a:moveTo>
                  <a:lnTo>
                    <a:pt x="4380598" y="0"/>
                  </a:lnTo>
                  <a:cubicBezTo>
                    <a:pt x="4382447" y="0"/>
                    <a:pt x="4384220" y="734"/>
                    <a:pt x="4385527" y="2042"/>
                  </a:cubicBezTo>
                  <a:cubicBezTo>
                    <a:pt x="4386835" y="3349"/>
                    <a:pt x="4387569" y="5122"/>
                    <a:pt x="4387569" y="6971"/>
                  </a:cubicBezTo>
                  <a:lnTo>
                    <a:pt x="4387569" y="2234805"/>
                  </a:lnTo>
                  <a:cubicBezTo>
                    <a:pt x="4387569" y="2238655"/>
                    <a:pt x="4384448" y="2241776"/>
                    <a:pt x="4380598" y="2241776"/>
                  </a:cubicBezTo>
                  <a:lnTo>
                    <a:pt x="6971" y="2241776"/>
                  </a:lnTo>
                  <a:cubicBezTo>
                    <a:pt x="3121" y="2241776"/>
                    <a:pt x="0" y="2238655"/>
                    <a:pt x="0" y="2234805"/>
                  </a:cubicBezTo>
                  <a:lnTo>
                    <a:pt x="0" y="6971"/>
                  </a:lnTo>
                  <a:cubicBezTo>
                    <a:pt x="0" y="3121"/>
                    <a:pt x="3121" y="0"/>
                    <a:pt x="6971" y="0"/>
                  </a:cubicBezTo>
                  <a:close/>
                </a:path>
              </a:pathLst>
            </a:custGeom>
            <a:solidFill>
              <a:srgbClr val="3A855D"/>
            </a:solidFill>
          </p:spPr>
        </p:sp>
        <p:sp>
          <p:nvSpPr>
            <p:cNvPr id="5" name="TextBox 5"/>
            <p:cNvSpPr txBox="1"/>
            <p:nvPr/>
          </p:nvSpPr>
          <p:spPr>
            <a:xfrm>
              <a:off x="0" y="85725"/>
              <a:ext cx="4387569" cy="2156051"/>
            </a:xfrm>
            <a:prstGeom prst="rect">
              <a:avLst/>
            </a:prstGeom>
          </p:spPr>
          <p:txBody>
            <a:bodyPr lIns="50800" tIns="50800" rIns="50800" bIns="50800" rtlCol="0" anchor="ctr"/>
            <a:lstStyle/>
            <a:p>
              <a:pPr algn="ctr">
                <a:lnSpc>
                  <a:spcPts val="1925"/>
                </a:lnSpc>
              </a:pPr>
              <a:endParaRPr/>
            </a:p>
          </p:txBody>
        </p:sp>
      </p:grpSp>
      <p:sp>
        <p:nvSpPr>
          <p:cNvPr id="6" name="Freeform 6"/>
          <p:cNvSpPr/>
          <p:nvPr/>
        </p:nvSpPr>
        <p:spPr>
          <a:xfrm>
            <a:off x="9173018" y="1214784"/>
            <a:ext cx="7160988" cy="7160988"/>
          </a:xfrm>
          <a:custGeom>
            <a:avLst/>
            <a:gdLst/>
            <a:ahLst/>
            <a:cxnLst/>
            <a:rect l="l" t="t" r="r" b="b"/>
            <a:pathLst>
              <a:path w="7160988" h="7160988">
                <a:moveTo>
                  <a:pt x="0" y="0"/>
                </a:moveTo>
                <a:lnTo>
                  <a:pt x="7160988" y="0"/>
                </a:lnTo>
                <a:lnTo>
                  <a:pt x="7160988" y="7160988"/>
                </a:lnTo>
                <a:lnTo>
                  <a:pt x="0" y="7160988"/>
                </a:lnTo>
                <a:lnTo>
                  <a:pt x="0" y="0"/>
                </a:lnTo>
                <a:close/>
              </a:path>
            </a:pathLst>
          </a:custGeom>
          <a:blipFill>
            <a:blip r:embed="rId3"/>
            <a:stretch>
              <a:fillRect/>
            </a:stretch>
          </a:blipFill>
        </p:spPr>
      </p:sp>
      <p:sp>
        <p:nvSpPr>
          <p:cNvPr id="7" name="TextBox 7"/>
          <p:cNvSpPr txBox="1"/>
          <p:nvPr/>
        </p:nvSpPr>
        <p:spPr>
          <a:xfrm>
            <a:off x="2004380" y="2526882"/>
            <a:ext cx="6879523" cy="3909060"/>
          </a:xfrm>
          <a:prstGeom prst="rect">
            <a:avLst/>
          </a:prstGeom>
        </p:spPr>
        <p:txBody>
          <a:bodyPr lIns="0" tIns="0" rIns="0" bIns="0" rtlCol="0" anchor="t">
            <a:spAutoFit/>
          </a:bodyPr>
          <a:lstStyle/>
          <a:p>
            <a:pPr marL="0" lvl="0" indent="0" algn="l">
              <a:lnSpc>
                <a:spcPts val="3104"/>
              </a:lnSpc>
              <a:spcBef>
                <a:spcPct val="0"/>
              </a:spcBef>
            </a:pPr>
            <a:r>
              <a:rPr lang="en-US" sz="2299" b="1" spc="137">
                <a:solidFill>
                  <a:srgbClr val="F1F0EC"/>
                </a:solidFill>
                <a:latin typeface="Public Sans Medium"/>
                <a:ea typeface="Public Sans Medium"/>
                <a:cs typeface="Public Sans Medium"/>
                <a:sym typeface="Public Sans Medium"/>
              </a:rPr>
              <a:t>Le domaine de la finance génère des volumes massifs de données textuelles, provenant de sources variées telles que les rapports annuels, les articles de presse, les tweets, et les communiqués de presse. Ces données contiennent des informations précieuses pour les investisseurs, les analystes et les décideurs. Cependant, leur analyse manuelle est fastidieuse et sujette à des erreurs.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8912595" y="2037411"/>
            <a:ext cx="8346705" cy="5623309"/>
          </a:xfrm>
          <a:custGeom>
            <a:avLst/>
            <a:gdLst/>
            <a:ahLst/>
            <a:cxnLst/>
            <a:rect l="l" t="t" r="r" b="b"/>
            <a:pathLst>
              <a:path w="8346705" h="5623309">
                <a:moveTo>
                  <a:pt x="0" y="0"/>
                </a:moveTo>
                <a:lnTo>
                  <a:pt x="8346705" y="0"/>
                </a:lnTo>
                <a:lnTo>
                  <a:pt x="8346705" y="5623309"/>
                </a:lnTo>
                <a:lnTo>
                  <a:pt x="0" y="5623309"/>
                </a:lnTo>
                <a:lnTo>
                  <a:pt x="0" y="0"/>
                </a:lnTo>
                <a:close/>
              </a:path>
            </a:pathLst>
          </a:custGeom>
          <a:blipFill>
            <a:blip r:embed="rId3"/>
            <a:stretch>
              <a:fillRect/>
            </a:stretch>
          </a:blipFill>
        </p:spPr>
      </p:sp>
      <p:sp>
        <p:nvSpPr>
          <p:cNvPr id="4" name="TextBox 4"/>
          <p:cNvSpPr txBox="1"/>
          <p:nvPr/>
        </p:nvSpPr>
        <p:spPr>
          <a:xfrm>
            <a:off x="1365218" y="1970736"/>
            <a:ext cx="6485472" cy="5260975"/>
          </a:xfrm>
          <a:prstGeom prst="rect">
            <a:avLst/>
          </a:prstGeom>
        </p:spPr>
        <p:txBody>
          <a:bodyPr lIns="0" tIns="0" rIns="0" bIns="0" rtlCol="0" anchor="t">
            <a:spAutoFit/>
          </a:bodyPr>
          <a:lstStyle/>
          <a:p>
            <a:pPr algn="just">
              <a:lnSpc>
                <a:spcPts val="3500"/>
              </a:lnSpc>
              <a:spcBef>
                <a:spcPct val="0"/>
              </a:spcBef>
            </a:pPr>
            <a:r>
              <a:rPr lang="en-US" sz="2500" spc="-205">
                <a:solidFill>
                  <a:srgbClr val="000000"/>
                </a:solidFill>
                <a:latin typeface="Public Sans"/>
                <a:ea typeface="Public Sans"/>
                <a:cs typeface="Public Sans"/>
                <a:sym typeface="Public Sans"/>
              </a:rPr>
              <a:t>FinBERT vise à combler le fossé entre les modèles de langage généralistes comme BERT et les besoins spécifiques du domaine financier. L’objectif est de fournir un modèle capable d’analyser les textes financiers et de classer leur tonalité (positive, négative, neutre) tout en comprenant le contexte financier. FinBERT est conçu pour être utilisé dans des applications telles que l’analyse des sentiments dans les rapports financiers, la surveillance des réseaux sociaux pour détecter des signaux de marché, et la classification automatique de documents financiers.</a:t>
            </a:r>
          </a:p>
        </p:txBody>
      </p:sp>
      <p:sp>
        <p:nvSpPr>
          <p:cNvPr id="5" name="TextBox 5"/>
          <p:cNvSpPr txBox="1"/>
          <p:nvPr/>
        </p:nvSpPr>
        <p:spPr>
          <a:xfrm>
            <a:off x="-883529" y="575310"/>
            <a:ext cx="10627176" cy="1097279"/>
          </a:xfrm>
          <a:prstGeom prst="rect">
            <a:avLst/>
          </a:prstGeom>
        </p:spPr>
        <p:txBody>
          <a:bodyPr lIns="0" tIns="0" rIns="0" bIns="0" rtlCol="0" anchor="t">
            <a:spAutoFit/>
          </a:bodyPr>
          <a:lstStyle/>
          <a:p>
            <a:pPr algn="ctr">
              <a:lnSpc>
                <a:spcPts val="8159"/>
              </a:lnSpc>
            </a:pPr>
            <a:r>
              <a:rPr lang="en-US" sz="8499" b="1" spc="-696">
                <a:solidFill>
                  <a:srgbClr val="3A855D"/>
                </a:solidFill>
                <a:latin typeface="Public Sans Bold"/>
                <a:ea typeface="Public Sans Bold"/>
                <a:cs typeface="Public Sans Bold"/>
                <a:sym typeface="Public Sans Bold"/>
              </a:rPr>
              <a:t>Objectif</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028700" y="276640"/>
            <a:ext cx="16077323" cy="9567237"/>
            <a:chOff x="0" y="0"/>
            <a:chExt cx="4234357" cy="2519766"/>
          </a:xfrm>
        </p:grpSpPr>
        <p:sp>
          <p:nvSpPr>
            <p:cNvPr id="4" name="Freeform 4"/>
            <p:cNvSpPr/>
            <p:nvPr/>
          </p:nvSpPr>
          <p:spPr>
            <a:xfrm>
              <a:off x="0" y="0"/>
              <a:ext cx="4234357" cy="2519766"/>
            </a:xfrm>
            <a:custGeom>
              <a:avLst/>
              <a:gdLst/>
              <a:ahLst/>
              <a:cxnLst/>
              <a:rect l="l" t="t" r="r" b="b"/>
              <a:pathLst>
                <a:path w="4234357" h="2519766">
                  <a:moveTo>
                    <a:pt x="7223" y="0"/>
                  </a:moveTo>
                  <a:lnTo>
                    <a:pt x="4227133" y="0"/>
                  </a:lnTo>
                  <a:cubicBezTo>
                    <a:pt x="4229049" y="0"/>
                    <a:pt x="4230886" y="761"/>
                    <a:pt x="4232241" y="2116"/>
                  </a:cubicBezTo>
                  <a:cubicBezTo>
                    <a:pt x="4233596" y="3470"/>
                    <a:pt x="4234357" y="5307"/>
                    <a:pt x="4234357" y="7223"/>
                  </a:cubicBezTo>
                  <a:lnTo>
                    <a:pt x="4234357" y="2512543"/>
                  </a:lnTo>
                  <a:cubicBezTo>
                    <a:pt x="4234357" y="2514459"/>
                    <a:pt x="4233596" y="2516296"/>
                    <a:pt x="4232241" y="2517651"/>
                  </a:cubicBezTo>
                  <a:cubicBezTo>
                    <a:pt x="4230886" y="2519005"/>
                    <a:pt x="4229049" y="2519766"/>
                    <a:pt x="4227133" y="2519766"/>
                  </a:cubicBezTo>
                  <a:lnTo>
                    <a:pt x="7223" y="2519766"/>
                  </a:lnTo>
                  <a:cubicBezTo>
                    <a:pt x="5307" y="2519766"/>
                    <a:pt x="3470" y="2519005"/>
                    <a:pt x="2116" y="2517651"/>
                  </a:cubicBezTo>
                  <a:cubicBezTo>
                    <a:pt x="761" y="2516296"/>
                    <a:pt x="0" y="2514459"/>
                    <a:pt x="0" y="2512543"/>
                  </a:cubicBezTo>
                  <a:lnTo>
                    <a:pt x="0" y="7223"/>
                  </a:lnTo>
                  <a:cubicBezTo>
                    <a:pt x="0" y="5307"/>
                    <a:pt x="761" y="3470"/>
                    <a:pt x="2116" y="2116"/>
                  </a:cubicBezTo>
                  <a:cubicBezTo>
                    <a:pt x="3470" y="761"/>
                    <a:pt x="5307" y="0"/>
                    <a:pt x="7223" y="0"/>
                  </a:cubicBezTo>
                  <a:close/>
                </a:path>
              </a:pathLst>
            </a:custGeom>
            <a:solidFill>
              <a:srgbClr val="3A855D"/>
            </a:solidFill>
          </p:spPr>
        </p:sp>
        <p:sp>
          <p:nvSpPr>
            <p:cNvPr id="5" name="TextBox 5"/>
            <p:cNvSpPr txBox="1"/>
            <p:nvPr/>
          </p:nvSpPr>
          <p:spPr>
            <a:xfrm>
              <a:off x="0" y="85725"/>
              <a:ext cx="4234357" cy="2434041"/>
            </a:xfrm>
            <a:prstGeom prst="rect">
              <a:avLst/>
            </a:prstGeom>
          </p:spPr>
          <p:txBody>
            <a:bodyPr lIns="50800" tIns="50800" rIns="50800" bIns="50800" rtlCol="0" anchor="ctr"/>
            <a:lstStyle/>
            <a:p>
              <a:pPr algn="ctr">
                <a:lnSpc>
                  <a:spcPts val="1925"/>
                </a:lnSpc>
              </a:pPr>
              <a:endParaRPr/>
            </a:p>
          </p:txBody>
        </p:sp>
      </p:grpSp>
      <p:sp>
        <p:nvSpPr>
          <p:cNvPr id="6" name="TextBox 6"/>
          <p:cNvSpPr txBox="1"/>
          <p:nvPr/>
        </p:nvSpPr>
        <p:spPr>
          <a:xfrm>
            <a:off x="2653102" y="2721345"/>
            <a:ext cx="12444777" cy="3009140"/>
          </a:xfrm>
          <a:prstGeom prst="rect">
            <a:avLst/>
          </a:prstGeom>
        </p:spPr>
        <p:txBody>
          <a:bodyPr lIns="0" tIns="0" rIns="0" bIns="0" rtlCol="0" anchor="t">
            <a:spAutoFit/>
          </a:bodyPr>
          <a:lstStyle/>
          <a:p>
            <a:pPr algn="ctr">
              <a:lnSpc>
                <a:spcPts val="7776"/>
              </a:lnSpc>
            </a:pPr>
            <a:r>
              <a:rPr lang="en-US" sz="8100" spc="-129">
                <a:solidFill>
                  <a:srgbClr val="F1F0EC"/>
                </a:solidFill>
                <a:latin typeface="Public Sans"/>
                <a:ea typeface="Public Sans"/>
                <a:cs typeface="Public Sans"/>
                <a:sym typeface="Public Sans"/>
              </a:rPr>
              <a:t>Importance des données textuelles non structurées :</a:t>
            </a:r>
          </a:p>
        </p:txBody>
      </p:sp>
      <p:sp>
        <p:nvSpPr>
          <p:cNvPr id="7" name="TextBox 7"/>
          <p:cNvSpPr txBox="1"/>
          <p:nvPr/>
        </p:nvSpPr>
        <p:spPr>
          <a:xfrm>
            <a:off x="4180767" y="5079629"/>
            <a:ext cx="9926465" cy="2000250"/>
          </a:xfrm>
          <a:prstGeom prst="rect">
            <a:avLst/>
          </a:prstGeom>
        </p:spPr>
        <p:txBody>
          <a:bodyPr lIns="0" tIns="0" rIns="0" bIns="0" rtlCol="0" anchor="t">
            <a:spAutoFit/>
          </a:bodyPr>
          <a:lstStyle/>
          <a:p>
            <a:pPr marL="431799" lvl="1" indent="-215899" algn="l">
              <a:lnSpc>
                <a:spcPts val="2699"/>
              </a:lnSpc>
              <a:buFont typeface="Arial"/>
              <a:buChar char="•"/>
            </a:pPr>
            <a:r>
              <a:rPr lang="en-US" sz="1999" b="1" spc="119">
                <a:solidFill>
                  <a:srgbClr val="F1F0EC"/>
                </a:solidFill>
                <a:latin typeface="Public Sans Medium"/>
                <a:ea typeface="Public Sans Medium"/>
                <a:cs typeface="Public Sans Medium"/>
                <a:sym typeface="Public Sans Medium"/>
              </a:rPr>
              <a:t>Plus de 80 % des données financières sont textuelles (rapports d’entreprise, commentaires de marché, tweets).</a:t>
            </a:r>
          </a:p>
          <a:p>
            <a:pPr marL="431799" lvl="1" indent="-215899" algn="l">
              <a:lnSpc>
                <a:spcPts val="2699"/>
              </a:lnSpc>
              <a:buFont typeface="Arial"/>
              <a:buChar char="•"/>
            </a:pPr>
            <a:r>
              <a:rPr lang="en-US" sz="1999" b="1" spc="119">
                <a:solidFill>
                  <a:srgbClr val="F1F0EC"/>
                </a:solidFill>
                <a:latin typeface="Public Sans Medium"/>
                <a:ea typeface="Public Sans Medium"/>
                <a:cs typeface="Public Sans Medium"/>
                <a:sym typeface="Public Sans Medium"/>
              </a:rPr>
              <a:t>Ces textes contiennent des informations subtiles, comme le ton ou l’intention, impossibles à capturer par les approches quantitatives traditionnelles.</a:t>
            </a:r>
          </a:p>
          <a:p>
            <a:pPr marL="0" lvl="0" indent="0" algn="l">
              <a:lnSpc>
                <a:spcPts val="2699"/>
              </a:lnSpc>
              <a:spcBef>
                <a:spcPct val="0"/>
              </a:spcBef>
            </a:pPr>
            <a:endParaRPr lang="en-US" sz="1999" b="1" spc="119">
              <a:solidFill>
                <a:srgbClr val="F1F0EC"/>
              </a:solidFill>
              <a:latin typeface="Public Sans Medium"/>
              <a:ea typeface="Public Sans Medium"/>
              <a:cs typeface="Public Sans Medium"/>
              <a:sym typeface="Public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733924" y="6971250"/>
            <a:ext cx="21755848" cy="4174349"/>
            <a:chOff x="0" y="0"/>
            <a:chExt cx="7796805" cy="1495993"/>
          </a:xfrm>
        </p:grpSpPr>
        <p:sp>
          <p:nvSpPr>
            <p:cNvPr id="4" name="Freeform 4"/>
            <p:cNvSpPr/>
            <p:nvPr/>
          </p:nvSpPr>
          <p:spPr>
            <a:xfrm>
              <a:off x="0" y="0"/>
              <a:ext cx="7796805" cy="1495993"/>
            </a:xfrm>
            <a:custGeom>
              <a:avLst/>
              <a:gdLst/>
              <a:ahLst/>
              <a:cxnLst/>
              <a:rect l="l" t="t" r="r" b="b"/>
              <a:pathLst>
                <a:path w="7796805" h="1495993">
                  <a:moveTo>
                    <a:pt x="0" y="0"/>
                  </a:moveTo>
                  <a:lnTo>
                    <a:pt x="7796805" y="0"/>
                  </a:lnTo>
                  <a:lnTo>
                    <a:pt x="7796805" y="1495993"/>
                  </a:lnTo>
                  <a:lnTo>
                    <a:pt x="0" y="1495993"/>
                  </a:lnTo>
                  <a:close/>
                </a:path>
              </a:pathLst>
            </a:custGeom>
            <a:solidFill>
              <a:srgbClr val="3A855D"/>
            </a:solidFill>
          </p:spPr>
        </p:sp>
        <p:sp>
          <p:nvSpPr>
            <p:cNvPr id="5" name="TextBox 5"/>
            <p:cNvSpPr txBox="1"/>
            <p:nvPr/>
          </p:nvSpPr>
          <p:spPr>
            <a:xfrm>
              <a:off x="0" y="-28575"/>
              <a:ext cx="7796805" cy="1524568"/>
            </a:xfrm>
            <a:prstGeom prst="rect">
              <a:avLst/>
            </a:prstGeom>
          </p:spPr>
          <p:txBody>
            <a:bodyPr lIns="50800" tIns="50800" rIns="50800" bIns="50800" rtlCol="0" anchor="ctr"/>
            <a:lstStyle/>
            <a:p>
              <a:pPr algn="ctr">
                <a:lnSpc>
                  <a:spcPts val="1960"/>
                </a:lnSpc>
                <a:spcBef>
                  <a:spcPct val="0"/>
                </a:spcBef>
              </a:pPr>
              <a:endParaRPr/>
            </a:p>
          </p:txBody>
        </p:sp>
      </p:grpSp>
      <p:sp>
        <p:nvSpPr>
          <p:cNvPr id="6" name="Freeform 6"/>
          <p:cNvSpPr/>
          <p:nvPr/>
        </p:nvSpPr>
        <p:spPr>
          <a:xfrm>
            <a:off x="-908245" y="8245795"/>
            <a:ext cx="20104489" cy="5523017"/>
          </a:xfrm>
          <a:custGeom>
            <a:avLst/>
            <a:gdLst/>
            <a:ahLst/>
            <a:cxnLst/>
            <a:rect l="l" t="t" r="r" b="b"/>
            <a:pathLst>
              <a:path w="20104489" h="5523017">
                <a:moveTo>
                  <a:pt x="0" y="0"/>
                </a:moveTo>
                <a:lnTo>
                  <a:pt x="20104490" y="0"/>
                </a:lnTo>
                <a:lnTo>
                  <a:pt x="20104490" y="5523017"/>
                </a:lnTo>
                <a:lnTo>
                  <a:pt x="0" y="5523017"/>
                </a:lnTo>
                <a:lnTo>
                  <a:pt x="0" y="0"/>
                </a:lnTo>
                <a:close/>
              </a:path>
            </a:pathLst>
          </a:custGeom>
          <a:blipFill>
            <a:blip r:embed="rId3"/>
            <a:stretch>
              <a:fillRect t="-144363" r="-9035" b="-20568"/>
            </a:stretch>
          </a:blipFill>
        </p:spPr>
      </p:sp>
      <p:sp>
        <p:nvSpPr>
          <p:cNvPr id="7" name="TextBox 7"/>
          <p:cNvSpPr txBox="1"/>
          <p:nvPr/>
        </p:nvSpPr>
        <p:spPr>
          <a:xfrm>
            <a:off x="1028700" y="2242268"/>
            <a:ext cx="14379521" cy="3753327"/>
          </a:xfrm>
          <a:prstGeom prst="rect">
            <a:avLst/>
          </a:prstGeom>
        </p:spPr>
        <p:txBody>
          <a:bodyPr lIns="0" tIns="0" rIns="0" bIns="0" rtlCol="0" anchor="t">
            <a:spAutoFit/>
          </a:bodyPr>
          <a:lstStyle/>
          <a:p>
            <a:pPr algn="ctr">
              <a:lnSpc>
                <a:spcPts val="14771"/>
              </a:lnSpc>
            </a:pPr>
            <a:r>
              <a:rPr lang="en-US" sz="12625" b="1" spc="-113">
                <a:solidFill>
                  <a:srgbClr val="3A855D"/>
                </a:solidFill>
                <a:latin typeface="Public Sans Bold"/>
                <a:ea typeface="Public Sans Bold"/>
                <a:cs typeface="Public Sans Bold"/>
                <a:sym typeface="Public Sans Bold"/>
              </a:rPr>
              <a:t>2.    Contexte Technique</a:t>
            </a:r>
          </a:p>
        </p:txBody>
      </p:sp>
      <p:sp>
        <p:nvSpPr>
          <p:cNvPr id="8" name="Freeform 8"/>
          <p:cNvSpPr/>
          <p:nvPr/>
        </p:nvSpPr>
        <p:spPr>
          <a:xfrm>
            <a:off x="16914402" y="322437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489796" y="276640"/>
            <a:ext cx="17020405" cy="9567237"/>
            <a:chOff x="0" y="0"/>
            <a:chExt cx="4482740" cy="2519766"/>
          </a:xfrm>
        </p:grpSpPr>
        <p:sp>
          <p:nvSpPr>
            <p:cNvPr id="4" name="Freeform 4"/>
            <p:cNvSpPr/>
            <p:nvPr/>
          </p:nvSpPr>
          <p:spPr>
            <a:xfrm>
              <a:off x="0" y="0"/>
              <a:ext cx="4482740" cy="2519766"/>
            </a:xfrm>
            <a:custGeom>
              <a:avLst/>
              <a:gdLst/>
              <a:ahLst/>
              <a:cxnLst/>
              <a:rect l="l" t="t" r="r" b="b"/>
              <a:pathLst>
                <a:path w="4482740" h="2519766">
                  <a:moveTo>
                    <a:pt x="6823" y="0"/>
                  </a:moveTo>
                  <a:lnTo>
                    <a:pt x="4475917" y="0"/>
                  </a:lnTo>
                  <a:cubicBezTo>
                    <a:pt x="4477727" y="0"/>
                    <a:pt x="4479462" y="719"/>
                    <a:pt x="4480742" y="1998"/>
                  </a:cubicBezTo>
                  <a:cubicBezTo>
                    <a:pt x="4482021" y="3278"/>
                    <a:pt x="4482740" y="5013"/>
                    <a:pt x="4482740" y="6823"/>
                  </a:cubicBezTo>
                  <a:lnTo>
                    <a:pt x="4482740" y="2512943"/>
                  </a:lnTo>
                  <a:cubicBezTo>
                    <a:pt x="4482740" y="2514753"/>
                    <a:pt x="4482021" y="2516488"/>
                    <a:pt x="4480742" y="2517768"/>
                  </a:cubicBezTo>
                  <a:cubicBezTo>
                    <a:pt x="4479462" y="2519047"/>
                    <a:pt x="4477727" y="2519766"/>
                    <a:pt x="4475917" y="2519766"/>
                  </a:cubicBezTo>
                  <a:lnTo>
                    <a:pt x="6823" y="2519766"/>
                  </a:lnTo>
                  <a:cubicBezTo>
                    <a:pt x="5013" y="2519766"/>
                    <a:pt x="3278" y="2519047"/>
                    <a:pt x="1998" y="2517768"/>
                  </a:cubicBezTo>
                  <a:cubicBezTo>
                    <a:pt x="719" y="2516488"/>
                    <a:pt x="0" y="2514753"/>
                    <a:pt x="0" y="2512943"/>
                  </a:cubicBezTo>
                  <a:lnTo>
                    <a:pt x="0" y="6823"/>
                  </a:lnTo>
                  <a:cubicBezTo>
                    <a:pt x="0" y="5013"/>
                    <a:pt x="719" y="3278"/>
                    <a:pt x="1998" y="1998"/>
                  </a:cubicBezTo>
                  <a:cubicBezTo>
                    <a:pt x="3278" y="719"/>
                    <a:pt x="5013" y="0"/>
                    <a:pt x="6823" y="0"/>
                  </a:cubicBezTo>
                  <a:close/>
                </a:path>
              </a:pathLst>
            </a:custGeom>
            <a:solidFill>
              <a:srgbClr val="3A855D"/>
            </a:solidFill>
          </p:spPr>
        </p:sp>
        <p:sp>
          <p:nvSpPr>
            <p:cNvPr id="5" name="TextBox 5"/>
            <p:cNvSpPr txBox="1"/>
            <p:nvPr/>
          </p:nvSpPr>
          <p:spPr>
            <a:xfrm>
              <a:off x="0" y="85725"/>
              <a:ext cx="4482740" cy="2434041"/>
            </a:xfrm>
            <a:prstGeom prst="rect">
              <a:avLst/>
            </a:prstGeom>
          </p:spPr>
          <p:txBody>
            <a:bodyPr lIns="50800" tIns="50800" rIns="50800" bIns="50800" rtlCol="0" anchor="ctr"/>
            <a:lstStyle/>
            <a:p>
              <a:pPr algn="ctr">
                <a:lnSpc>
                  <a:spcPts val="1925"/>
                </a:lnSpc>
              </a:pPr>
              <a:endParaRPr/>
            </a:p>
          </p:txBody>
        </p:sp>
      </p:grpSp>
      <p:sp>
        <p:nvSpPr>
          <p:cNvPr id="6" name="TextBox 6"/>
          <p:cNvSpPr txBox="1"/>
          <p:nvPr/>
        </p:nvSpPr>
        <p:spPr>
          <a:xfrm>
            <a:off x="9139238" y="3794125"/>
            <a:ext cx="9525" cy="441325"/>
          </a:xfrm>
          <a:prstGeom prst="rect">
            <a:avLst/>
          </a:prstGeom>
        </p:spPr>
        <p:txBody>
          <a:bodyPr lIns="0" tIns="0" rIns="0" bIns="0" rtlCol="0" anchor="t">
            <a:spAutoFit/>
          </a:bodyPr>
          <a:lstStyle/>
          <a:p>
            <a:pPr algn="ctr">
              <a:lnSpc>
                <a:spcPts val="3500"/>
              </a:lnSpc>
              <a:spcBef>
                <a:spcPct val="0"/>
              </a:spcBef>
            </a:pPr>
            <a:endParaRPr/>
          </a:p>
        </p:txBody>
      </p:sp>
      <p:sp>
        <p:nvSpPr>
          <p:cNvPr id="7" name="TextBox 7"/>
          <p:cNvSpPr txBox="1"/>
          <p:nvPr/>
        </p:nvSpPr>
        <p:spPr>
          <a:xfrm>
            <a:off x="7499988" y="3057858"/>
            <a:ext cx="9316464" cy="3658299"/>
          </a:xfrm>
          <a:prstGeom prst="rect">
            <a:avLst/>
          </a:prstGeom>
        </p:spPr>
        <p:txBody>
          <a:bodyPr lIns="0" tIns="0" rIns="0" bIns="0" rtlCol="0" anchor="t">
            <a:spAutoFit/>
          </a:bodyPr>
          <a:lstStyle/>
          <a:p>
            <a:pPr marL="0" lvl="0" indent="0" algn="just">
              <a:lnSpc>
                <a:spcPts val="4161"/>
              </a:lnSpc>
            </a:pPr>
            <a:r>
              <a:rPr lang="en-US" sz="2972" spc="11">
                <a:solidFill>
                  <a:srgbClr val="FFFFFF"/>
                </a:solidFill>
                <a:latin typeface="Barlow"/>
                <a:ea typeface="Barlow"/>
                <a:cs typeface="Barlow"/>
                <a:sym typeface="Barlow"/>
              </a:rPr>
              <a:t>Les modèles de langage de grande échelle (LLM) sont des systèmes d'intelligence artificielle capables de traiter et de générer du langage naturel avec un niveau de sophistication élevé. Ces modèles, entraînés sur de vastes ensembles de données textuelles, peuvent comprendre des contextes complexes et répondre à une large gamme de questions.</a:t>
            </a:r>
          </a:p>
        </p:txBody>
      </p:sp>
      <p:sp>
        <p:nvSpPr>
          <p:cNvPr id="8" name="Freeform 8"/>
          <p:cNvSpPr/>
          <p:nvPr/>
        </p:nvSpPr>
        <p:spPr>
          <a:xfrm>
            <a:off x="1028700" y="2451272"/>
            <a:ext cx="6153688" cy="4938145"/>
          </a:xfrm>
          <a:custGeom>
            <a:avLst/>
            <a:gdLst/>
            <a:ahLst/>
            <a:cxnLst/>
            <a:rect l="l" t="t" r="r" b="b"/>
            <a:pathLst>
              <a:path w="6153688" h="4938145">
                <a:moveTo>
                  <a:pt x="0" y="0"/>
                </a:moveTo>
                <a:lnTo>
                  <a:pt x="6153688" y="0"/>
                </a:lnTo>
                <a:lnTo>
                  <a:pt x="6153688" y="4938145"/>
                </a:lnTo>
                <a:lnTo>
                  <a:pt x="0" y="4938145"/>
                </a:lnTo>
                <a:lnTo>
                  <a:pt x="0" y="0"/>
                </a:lnTo>
                <a:close/>
              </a:path>
            </a:pathLst>
          </a:custGeom>
          <a:blipFill>
            <a:blip r:embed="rId3"/>
            <a:stretch>
              <a:fillRect/>
            </a:stretch>
          </a:blipFill>
        </p:spPr>
      </p:sp>
      <p:sp>
        <p:nvSpPr>
          <p:cNvPr id="9" name="TextBox 9"/>
          <p:cNvSpPr txBox="1"/>
          <p:nvPr/>
        </p:nvSpPr>
        <p:spPr>
          <a:xfrm>
            <a:off x="9535779" y="979305"/>
            <a:ext cx="2319635" cy="1717676"/>
          </a:xfrm>
          <a:prstGeom prst="rect">
            <a:avLst/>
          </a:prstGeom>
        </p:spPr>
        <p:txBody>
          <a:bodyPr lIns="0" tIns="0" rIns="0" bIns="0" rtlCol="0" anchor="t">
            <a:spAutoFit/>
          </a:bodyPr>
          <a:lstStyle/>
          <a:p>
            <a:pPr algn="ctr">
              <a:lnSpc>
                <a:spcPts val="13999"/>
              </a:lnSpc>
              <a:spcBef>
                <a:spcPct val="0"/>
              </a:spcBef>
            </a:pPr>
            <a:r>
              <a:rPr lang="en-US" sz="9999" b="1" spc="-819">
                <a:solidFill>
                  <a:srgbClr val="FFFFFF"/>
                </a:solidFill>
                <a:latin typeface="Public Sans Bold"/>
                <a:ea typeface="Public Sans Bold"/>
                <a:cs typeface="Public Sans Bold"/>
                <a:sym typeface="Public Sans Bold"/>
              </a:rPr>
              <a:t>LLM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1522</Words>
  <Application>Microsoft Office PowerPoint</Application>
  <PresentationFormat>Custom</PresentationFormat>
  <Paragraphs>122</Paragraphs>
  <Slides>38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Public Sans Medium</vt:lpstr>
      <vt:lpstr>Public Sans Bold</vt:lpstr>
      <vt:lpstr>Arial</vt:lpstr>
      <vt:lpstr>Public Sans</vt:lpstr>
      <vt:lpstr>Barlow</vt:lpstr>
      <vt:lpstr>Calibri</vt:lpstr>
      <vt:lpstr>Barlow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FinBERT</dc:title>
  <cp:lastModifiedBy>HP</cp:lastModifiedBy>
  <cp:revision>3</cp:revision>
  <dcterms:created xsi:type="dcterms:W3CDTF">2006-08-16T00:00:00Z</dcterms:created>
  <dcterms:modified xsi:type="dcterms:W3CDTF">2025-02-25T13:20:04Z</dcterms:modified>
  <dc:identifier>DAGdgzReljM</dc:identifier>
</cp:coreProperties>
</file>